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26"/>
  </p:notesMasterIdLst>
  <p:sldIdLst>
    <p:sldId id="289" r:id="rId3"/>
    <p:sldId id="291" r:id="rId4"/>
    <p:sldId id="293" r:id="rId5"/>
    <p:sldId id="268" r:id="rId6"/>
    <p:sldId id="294" r:id="rId7"/>
    <p:sldId id="292" r:id="rId8"/>
    <p:sldId id="1088" r:id="rId9"/>
    <p:sldId id="298" r:id="rId10"/>
    <p:sldId id="300" r:id="rId11"/>
    <p:sldId id="297" r:id="rId12"/>
    <p:sldId id="299" r:id="rId13"/>
    <p:sldId id="1082" r:id="rId14"/>
    <p:sldId id="1078" r:id="rId15"/>
    <p:sldId id="1084" r:id="rId16"/>
    <p:sldId id="1085" r:id="rId17"/>
    <p:sldId id="1038" r:id="rId18"/>
    <p:sldId id="296" r:id="rId19"/>
    <p:sldId id="295" r:id="rId20"/>
    <p:sldId id="1086" r:id="rId21"/>
    <p:sldId id="1089" r:id="rId22"/>
    <p:sldId id="1087" r:id="rId23"/>
    <p:sldId id="1065" r:id="rId24"/>
    <p:sldId id="260"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5266"/>
    <a:srgbClr val="FF9900"/>
    <a:srgbClr val="355178"/>
    <a:srgbClr val="786657"/>
    <a:srgbClr val="226726"/>
    <a:srgbClr val="CCD6EB"/>
    <a:srgbClr val="9EE6FC"/>
    <a:srgbClr val="B4C7E7"/>
    <a:srgbClr val="304B73"/>
    <a:srgbClr val="F8CB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6224" autoAdjust="0"/>
  </p:normalViewPr>
  <p:slideViewPr>
    <p:cSldViewPr snapToGrid="0" showGuides="1">
      <p:cViewPr varScale="1">
        <p:scale>
          <a:sx n="126" d="100"/>
          <a:sy n="126" d="100"/>
        </p:scale>
        <p:origin x="192"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29C36F-33AA-4BDB-93AB-44C305E71507}" type="doc">
      <dgm:prSet loTypeId="urn:microsoft.com/office/officeart/2009/3/layout/CircleRelationship" loCatId="relationship" qsTypeId="urn:microsoft.com/office/officeart/2005/8/quickstyle/3d1" qsCatId="3D" csTypeId="urn:microsoft.com/office/officeart/2005/8/colors/accent0_3" csCatId="mainScheme" phldr="1"/>
      <dgm:spPr/>
      <dgm:t>
        <a:bodyPr/>
        <a:lstStyle/>
        <a:p>
          <a:endParaRPr lang="en-US"/>
        </a:p>
      </dgm:t>
    </dgm:pt>
    <dgm:pt modelId="{D0CA4566-8A83-4299-88FA-B58AA21BD39D}">
      <dgm:prSet phldrT="[Text]" custT="1"/>
      <dgm:spPr/>
      <dgm:t>
        <a:bodyPr spcFirstLastPara="0" vert="horz" wrap="square" lIns="121920" tIns="121920" rIns="121920" bIns="121920" numCol="1" spcCol="1270" anchor="ctr" anchorCtr="0"/>
        <a:lstStyle/>
        <a:p>
          <a:pPr marL="0" lvl="0" indent="0" algn="ctr" defTabSz="1422400">
            <a:lnSpc>
              <a:spcPct val="90000"/>
            </a:lnSpc>
            <a:spcBef>
              <a:spcPct val="0"/>
            </a:spcBef>
            <a:spcAft>
              <a:spcPct val="35000"/>
            </a:spcAft>
            <a:buNone/>
          </a:pPr>
          <a:r>
            <a:rPr lang="en-US" sz="3200" kern="1200" dirty="0">
              <a:latin typeface="Calibri" panose="020F0502020204030204"/>
              <a:ea typeface="+mn-ea"/>
              <a:cs typeface="+mn-cs"/>
            </a:rPr>
            <a:t>Trails</a:t>
          </a:r>
        </a:p>
      </dgm:t>
    </dgm:pt>
    <dgm:pt modelId="{0EF5B7E2-3A90-4BE6-A727-1F5B52A92B5D}" type="parTrans" cxnId="{8371A72C-C5BD-4089-A945-E3F02A730522}">
      <dgm:prSet/>
      <dgm:spPr/>
      <dgm:t>
        <a:bodyPr/>
        <a:lstStyle/>
        <a:p>
          <a:endParaRPr lang="en-US" sz="2000"/>
        </a:p>
      </dgm:t>
    </dgm:pt>
    <dgm:pt modelId="{D8B03F25-07BC-4C31-AB21-BD348A32CBBA}" type="sibTrans" cxnId="{8371A72C-C5BD-4089-A945-E3F02A730522}">
      <dgm:prSet/>
      <dgm:spPr/>
      <dgm:t>
        <a:bodyPr/>
        <a:lstStyle/>
        <a:p>
          <a:endParaRPr lang="en-US" sz="2000"/>
        </a:p>
      </dgm:t>
    </dgm:pt>
    <dgm:pt modelId="{BD16713B-6F15-4E22-84C3-BE6CB2CADE24}">
      <dgm:prSet phldrT="[Text]" custT="1"/>
      <dgm:spPr/>
      <dgm:t>
        <a:bodyPr/>
        <a:lstStyle/>
        <a:p>
          <a:r>
            <a:rPr lang="en-US" sz="1400" dirty="0"/>
            <a:t>Indoor programs</a:t>
          </a:r>
        </a:p>
      </dgm:t>
    </dgm:pt>
    <dgm:pt modelId="{74110EF4-56FE-4A4F-8610-02D10625052B}" type="parTrans" cxnId="{73BCD430-F780-40D0-BEC1-79EA996B2745}">
      <dgm:prSet/>
      <dgm:spPr/>
      <dgm:t>
        <a:bodyPr/>
        <a:lstStyle/>
        <a:p>
          <a:endParaRPr lang="en-US" sz="2000"/>
        </a:p>
      </dgm:t>
    </dgm:pt>
    <dgm:pt modelId="{877DD9A2-B858-4CEA-92B2-34FC336339D6}" type="sibTrans" cxnId="{73BCD430-F780-40D0-BEC1-79EA996B2745}">
      <dgm:prSet/>
      <dgm:spPr/>
      <dgm:t>
        <a:bodyPr/>
        <a:lstStyle/>
        <a:p>
          <a:endParaRPr lang="en-US" sz="2000"/>
        </a:p>
      </dgm:t>
    </dgm:pt>
    <dgm:pt modelId="{18F685DD-8330-4153-9AF5-884340493278}">
      <dgm:prSet phldrT="[Text]" custT="1"/>
      <dgm:spPr/>
      <dgm:t>
        <a:bodyPr/>
        <a:lstStyle/>
        <a:p>
          <a:r>
            <a:rPr lang="en-US" sz="1400" dirty="0"/>
            <a:t>Water Access</a:t>
          </a:r>
        </a:p>
      </dgm:t>
    </dgm:pt>
    <dgm:pt modelId="{A04861A3-10AA-49E6-ADAC-C8EBD26BA6CF}" type="parTrans" cxnId="{19AC7D01-3E19-46B8-8A2D-04DCA88FE2E6}">
      <dgm:prSet/>
      <dgm:spPr/>
      <dgm:t>
        <a:bodyPr/>
        <a:lstStyle/>
        <a:p>
          <a:endParaRPr lang="en-US" sz="2000"/>
        </a:p>
      </dgm:t>
    </dgm:pt>
    <dgm:pt modelId="{7AB6AE24-D18C-45BE-ADFF-B2E78E1EB2F7}" type="sibTrans" cxnId="{19AC7D01-3E19-46B8-8A2D-04DCA88FE2E6}">
      <dgm:prSet/>
      <dgm:spPr/>
      <dgm:t>
        <a:bodyPr/>
        <a:lstStyle/>
        <a:p>
          <a:endParaRPr lang="en-US" sz="2000"/>
        </a:p>
      </dgm:t>
    </dgm:pt>
    <dgm:pt modelId="{832BEA83-72E1-4C0E-8179-0337D5930851}">
      <dgm:prSet phldrT="[Text]" custT="1"/>
      <dgm:spPr/>
      <dgm:t>
        <a:bodyPr/>
        <a:lstStyle/>
        <a:p>
          <a:r>
            <a:rPr lang="en-US" sz="1400" dirty="0"/>
            <a:t>Fitness Facilities</a:t>
          </a:r>
        </a:p>
      </dgm:t>
    </dgm:pt>
    <dgm:pt modelId="{B3878117-96AF-4AD8-B2E5-49CEF73AA7BD}" type="parTrans" cxnId="{ABAB4DE2-C319-4126-9370-1C694822D343}">
      <dgm:prSet/>
      <dgm:spPr/>
      <dgm:t>
        <a:bodyPr/>
        <a:lstStyle/>
        <a:p>
          <a:endParaRPr lang="en-US" sz="2000"/>
        </a:p>
      </dgm:t>
    </dgm:pt>
    <dgm:pt modelId="{7DC17BF2-61BF-438B-BA38-408F7658B867}" type="sibTrans" cxnId="{ABAB4DE2-C319-4126-9370-1C694822D343}">
      <dgm:prSet/>
      <dgm:spPr/>
      <dgm:t>
        <a:bodyPr/>
        <a:lstStyle/>
        <a:p>
          <a:endParaRPr lang="en-US" sz="2000"/>
        </a:p>
      </dgm:t>
    </dgm:pt>
    <dgm:pt modelId="{47AF647E-EDDC-4C18-8AA0-FA3E6A31FA7E}" type="pres">
      <dgm:prSet presAssocID="{9929C36F-33AA-4BDB-93AB-44C305E71507}" presName="Name0" presStyleCnt="0">
        <dgm:presLayoutVars>
          <dgm:chMax val="1"/>
          <dgm:chPref val="1"/>
        </dgm:presLayoutVars>
      </dgm:prSet>
      <dgm:spPr/>
    </dgm:pt>
    <dgm:pt modelId="{3C7CA326-9A4C-40D1-83BE-6FF111C4AEE5}" type="pres">
      <dgm:prSet presAssocID="{D0CA4566-8A83-4299-88FA-B58AA21BD39D}" presName="Parent" presStyleLbl="node0" presStyleIdx="0" presStyleCnt="1" custLinFactNeighborX="251" custLinFactNeighborY="-1257">
        <dgm:presLayoutVars>
          <dgm:chMax val="5"/>
          <dgm:chPref val="5"/>
        </dgm:presLayoutVars>
      </dgm:prSet>
      <dgm:spPr>
        <a:xfrm>
          <a:off x="1214325" y="247413"/>
          <a:ext cx="3437453" cy="3437379"/>
        </a:xfrm>
        <a:prstGeom prst="ellipse">
          <a:avLst/>
        </a:prstGeom>
      </dgm:spPr>
    </dgm:pt>
    <dgm:pt modelId="{969C6EC6-53FE-4546-9F95-D4F82E0FBA13}" type="pres">
      <dgm:prSet presAssocID="{D0CA4566-8A83-4299-88FA-B58AA21BD39D}" presName="Accent1" presStyleLbl="node1" presStyleIdx="0" presStyleCnt="15"/>
      <dgm:spPr/>
    </dgm:pt>
    <dgm:pt modelId="{119BEAEE-70F0-406B-8DE9-08746B1206A8}" type="pres">
      <dgm:prSet presAssocID="{D0CA4566-8A83-4299-88FA-B58AA21BD39D}" presName="Accent2" presStyleLbl="node1" presStyleIdx="1" presStyleCnt="15"/>
      <dgm:spPr/>
    </dgm:pt>
    <dgm:pt modelId="{458B1B4A-1365-4207-BDA4-C31C52190C96}" type="pres">
      <dgm:prSet presAssocID="{D0CA4566-8A83-4299-88FA-B58AA21BD39D}" presName="Accent3" presStyleLbl="node1" presStyleIdx="2" presStyleCnt="15"/>
      <dgm:spPr/>
    </dgm:pt>
    <dgm:pt modelId="{435031A4-66FF-4BFE-A97E-C014D0BE8DB9}" type="pres">
      <dgm:prSet presAssocID="{D0CA4566-8A83-4299-88FA-B58AA21BD39D}" presName="Accent4" presStyleLbl="node1" presStyleIdx="3" presStyleCnt="15"/>
      <dgm:spPr/>
    </dgm:pt>
    <dgm:pt modelId="{2AD5408B-50F6-418F-93B7-E83F0C9A2C9C}" type="pres">
      <dgm:prSet presAssocID="{D0CA4566-8A83-4299-88FA-B58AA21BD39D}" presName="Accent5" presStyleLbl="node1" presStyleIdx="4" presStyleCnt="15"/>
      <dgm:spPr/>
    </dgm:pt>
    <dgm:pt modelId="{F44E8CD0-F778-4B0E-8A84-01C1F4CD26C7}" type="pres">
      <dgm:prSet presAssocID="{D0CA4566-8A83-4299-88FA-B58AA21BD39D}" presName="Accent6" presStyleLbl="node1" presStyleIdx="5" presStyleCnt="15"/>
      <dgm:spPr/>
    </dgm:pt>
    <dgm:pt modelId="{6755704F-097D-4AAD-99BC-1D02B2E9E4D0}" type="pres">
      <dgm:prSet presAssocID="{BD16713B-6F15-4E22-84C3-BE6CB2CADE24}" presName="Child1" presStyleLbl="node1" presStyleIdx="6" presStyleCnt="15">
        <dgm:presLayoutVars>
          <dgm:chMax val="0"/>
          <dgm:chPref val="0"/>
        </dgm:presLayoutVars>
      </dgm:prSet>
      <dgm:spPr/>
    </dgm:pt>
    <dgm:pt modelId="{E6A95EAB-D8DD-4EE6-81BB-214FD6275AA7}" type="pres">
      <dgm:prSet presAssocID="{BD16713B-6F15-4E22-84C3-BE6CB2CADE24}" presName="Accent7" presStyleCnt="0"/>
      <dgm:spPr/>
    </dgm:pt>
    <dgm:pt modelId="{FD2E020A-F1CB-47A9-A731-6C5212D75AC9}" type="pres">
      <dgm:prSet presAssocID="{BD16713B-6F15-4E22-84C3-BE6CB2CADE24}" presName="AccentHold1" presStyleLbl="node1" presStyleIdx="7" presStyleCnt="15"/>
      <dgm:spPr/>
    </dgm:pt>
    <dgm:pt modelId="{50D1E916-42E1-4AEC-92E7-AFBD5E6CDC7B}" type="pres">
      <dgm:prSet presAssocID="{BD16713B-6F15-4E22-84C3-BE6CB2CADE24}" presName="Accent8" presStyleCnt="0"/>
      <dgm:spPr/>
    </dgm:pt>
    <dgm:pt modelId="{B33F3EFF-4D11-40DC-8C6E-AB310BC88E67}" type="pres">
      <dgm:prSet presAssocID="{BD16713B-6F15-4E22-84C3-BE6CB2CADE24}" presName="AccentHold2" presStyleLbl="node1" presStyleIdx="8" presStyleCnt="15"/>
      <dgm:spPr/>
    </dgm:pt>
    <dgm:pt modelId="{ED580DFB-0AC7-4B16-9DB2-688F8195217A}" type="pres">
      <dgm:prSet presAssocID="{18F685DD-8330-4153-9AF5-884340493278}" presName="Child2" presStyleLbl="node1" presStyleIdx="9" presStyleCnt="15">
        <dgm:presLayoutVars>
          <dgm:chMax val="0"/>
          <dgm:chPref val="0"/>
        </dgm:presLayoutVars>
      </dgm:prSet>
      <dgm:spPr/>
    </dgm:pt>
    <dgm:pt modelId="{3115089D-8414-4D5A-BD52-2DAD19D819C4}" type="pres">
      <dgm:prSet presAssocID="{18F685DD-8330-4153-9AF5-884340493278}" presName="Accent9" presStyleCnt="0"/>
      <dgm:spPr/>
    </dgm:pt>
    <dgm:pt modelId="{7BC07342-561A-49F6-9929-B50DA7CBD311}" type="pres">
      <dgm:prSet presAssocID="{18F685DD-8330-4153-9AF5-884340493278}" presName="AccentHold1" presStyleLbl="node1" presStyleIdx="10" presStyleCnt="15"/>
      <dgm:spPr/>
    </dgm:pt>
    <dgm:pt modelId="{997666D5-97A8-465E-BF39-3237E1B61F5E}" type="pres">
      <dgm:prSet presAssocID="{18F685DD-8330-4153-9AF5-884340493278}" presName="Accent10" presStyleCnt="0"/>
      <dgm:spPr/>
    </dgm:pt>
    <dgm:pt modelId="{462FE095-5F5E-461D-95BF-C10770E37537}" type="pres">
      <dgm:prSet presAssocID="{18F685DD-8330-4153-9AF5-884340493278}" presName="AccentHold2" presStyleLbl="node1" presStyleIdx="11" presStyleCnt="15"/>
      <dgm:spPr/>
    </dgm:pt>
    <dgm:pt modelId="{9F39E168-EC8A-4767-963D-ABE2CA0A5082}" type="pres">
      <dgm:prSet presAssocID="{18F685DD-8330-4153-9AF5-884340493278}" presName="Accent11" presStyleCnt="0"/>
      <dgm:spPr/>
    </dgm:pt>
    <dgm:pt modelId="{4F134E19-DA7F-41EC-9F93-A07F13352864}" type="pres">
      <dgm:prSet presAssocID="{18F685DD-8330-4153-9AF5-884340493278}" presName="AccentHold3" presStyleLbl="node1" presStyleIdx="12" presStyleCnt="15"/>
      <dgm:spPr/>
    </dgm:pt>
    <dgm:pt modelId="{5BC77356-E1EB-40E5-A2F4-7C5DCD17CAD0}" type="pres">
      <dgm:prSet presAssocID="{832BEA83-72E1-4C0E-8179-0337D5930851}" presName="Child3" presStyleLbl="node1" presStyleIdx="13" presStyleCnt="15" custLinFactNeighborX="-65655" custLinFactNeighborY="6760">
        <dgm:presLayoutVars>
          <dgm:chMax val="0"/>
          <dgm:chPref val="0"/>
        </dgm:presLayoutVars>
      </dgm:prSet>
      <dgm:spPr/>
    </dgm:pt>
    <dgm:pt modelId="{949993AD-899C-4336-AD60-0E9134A335E4}" type="pres">
      <dgm:prSet presAssocID="{832BEA83-72E1-4C0E-8179-0337D5930851}" presName="Accent12" presStyleCnt="0"/>
      <dgm:spPr/>
    </dgm:pt>
    <dgm:pt modelId="{E52485FB-6369-4999-B571-EF98A9BAEF2A}" type="pres">
      <dgm:prSet presAssocID="{832BEA83-72E1-4C0E-8179-0337D5930851}" presName="AccentHold1" presStyleLbl="node1" presStyleIdx="14" presStyleCnt="15"/>
      <dgm:spPr/>
    </dgm:pt>
  </dgm:ptLst>
  <dgm:cxnLst>
    <dgm:cxn modelId="{19AC7D01-3E19-46B8-8A2D-04DCA88FE2E6}" srcId="{D0CA4566-8A83-4299-88FA-B58AA21BD39D}" destId="{18F685DD-8330-4153-9AF5-884340493278}" srcOrd="1" destOrd="0" parTransId="{A04861A3-10AA-49E6-ADAC-C8EBD26BA6CF}" sibTransId="{7AB6AE24-D18C-45BE-ADFF-B2E78E1EB2F7}"/>
    <dgm:cxn modelId="{E7FF250D-B322-4356-946D-326DD1CE3A8A}" type="presOf" srcId="{9929C36F-33AA-4BDB-93AB-44C305E71507}" destId="{47AF647E-EDDC-4C18-8AA0-FA3E6A31FA7E}" srcOrd="0" destOrd="0" presId="urn:microsoft.com/office/officeart/2009/3/layout/CircleRelationship"/>
    <dgm:cxn modelId="{8371A72C-C5BD-4089-A945-E3F02A730522}" srcId="{9929C36F-33AA-4BDB-93AB-44C305E71507}" destId="{D0CA4566-8A83-4299-88FA-B58AA21BD39D}" srcOrd="0" destOrd="0" parTransId="{0EF5B7E2-3A90-4BE6-A727-1F5B52A92B5D}" sibTransId="{D8B03F25-07BC-4C31-AB21-BD348A32CBBA}"/>
    <dgm:cxn modelId="{73BCD430-F780-40D0-BEC1-79EA996B2745}" srcId="{D0CA4566-8A83-4299-88FA-B58AA21BD39D}" destId="{BD16713B-6F15-4E22-84C3-BE6CB2CADE24}" srcOrd="0" destOrd="0" parTransId="{74110EF4-56FE-4A4F-8610-02D10625052B}" sibTransId="{877DD9A2-B858-4CEA-92B2-34FC336339D6}"/>
    <dgm:cxn modelId="{B65F4B5E-579A-4649-89EF-EC82DDA72E49}" type="presOf" srcId="{BD16713B-6F15-4E22-84C3-BE6CB2CADE24}" destId="{6755704F-097D-4AAD-99BC-1D02B2E9E4D0}" srcOrd="0" destOrd="0" presId="urn:microsoft.com/office/officeart/2009/3/layout/CircleRelationship"/>
    <dgm:cxn modelId="{718EEE44-7651-4183-A58D-9A67F1C2D815}" type="presOf" srcId="{D0CA4566-8A83-4299-88FA-B58AA21BD39D}" destId="{3C7CA326-9A4C-40D1-83BE-6FF111C4AEE5}" srcOrd="0" destOrd="0" presId="urn:microsoft.com/office/officeart/2009/3/layout/CircleRelationship"/>
    <dgm:cxn modelId="{94B42A82-5214-4596-95CE-E5D9BBBF2022}" type="presOf" srcId="{832BEA83-72E1-4C0E-8179-0337D5930851}" destId="{5BC77356-E1EB-40E5-A2F4-7C5DCD17CAD0}" srcOrd="0" destOrd="0" presId="urn:microsoft.com/office/officeart/2009/3/layout/CircleRelationship"/>
    <dgm:cxn modelId="{945FC2DE-C699-41C6-AF62-AC50CCE3775F}" type="presOf" srcId="{18F685DD-8330-4153-9AF5-884340493278}" destId="{ED580DFB-0AC7-4B16-9DB2-688F8195217A}" srcOrd="0" destOrd="0" presId="urn:microsoft.com/office/officeart/2009/3/layout/CircleRelationship"/>
    <dgm:cxn modelId="{ABAB4DE2-C319-4126-9370-1C694822D343}" srcId="{D0CA4566-8A83-4299-88FA-B58AA21BD39D}" destId="{832BEA83-72E1-4C0E-8179-0337D5930851}" srcOrd="2" destOrd="0" parTransId="{B3878117-96AF-4AD8-B2E5-49CEF73AA7BD}" sibTransId="{7DC17BF2-61BF-438B-BA38-408F7658B867}"/>
    <dgm:cxn modelId="{09D6AB6A-8791-4705-8827-48F8E3EE7C1A}" type="presParOf" srcId="{47AF647E-EDDC-4C18-8AA0-FA3E6A31FA7E}" destId="{3C7CA326-9A4C-40D1-83BE-6FF111C4AEE5}" srcOrd="0" destOrd="0" presId="urn:microsoft.com/office/officeart/2009/3/layout/CircleRelationship"/>
    <dgm:cxn modelId="{D26DC5D4-EEB8-4BDE-A102-CB3732AFCE08}" type="presParOf" srcId="{47AF647E-EDDC-4C18-8AA0-FA3E6A31FA7E}" destId="{969C6EC6-53FE-4546-9F95-D4F82E0FBA13}" srcOrd="1" destOrd="0" presId="urn:microsoft.com/office/officeart/2009/3/layout/CircleRelationship"/>
    <dgm:cxn modelId="{09D9DCDF-15F0-4057-ABE2-56AB7C48BB02}" type="presParOf" srcId="{47AF647E-EDDC-4C18-8AA0-FA3E6A31FA7E}" destId="{119BEAEE-70F0-406B-8DE9-08746B1206A8}" srcOrd="2" destOrd="0" presId="urn:microsoft.com/office/officeart/2009/3/layout/CircleRelationship"/>
    <dgm:cxn modelId="{2B9E33C3-4689-4C16-8A50-029EC01602DE}" type="presParOf" srcId="{47AF647E-EDDC-4C18-8AA0-FA3E6A31FA7E}" destId="{458B1B4A-1365-4207-BDA4-C31C52190C96}" srcOrd="3" destOrd="0" presId="urn:microsoft.com/office/officeart/2009/3/layout/CircleRelationship"/>
    <dgm:cxn modelId="{9CE14C85-E608-4917-9E00-3459F260EEA2}" type="presParOf" srcId="{47AF647E-EDDC-4C18-8AA0-FA3E6A31FA7E}" destId="{435031A4-66FF-4BFE-A97E-C014D0BE8DB9}" srcOrd="4" destOrd="0" presId="urn:microsoft.com/office/officeart/2009/3/layout/CircleRelationship"/>
    <dgm:cxn modelId="{53DC824D-1B0B-4420-963A-E92FD8698F68}" type="presParOf" srcId="{47AF647E-EDDC-4C18-8AA0-FA3E6A31FA7E}" destId="{2AD5408B-50F6-418F-93B7-E83F0C9A2C9C}" srcOrd="5" destOrd="0" presId="urn:microsoft.com/office/officeart/2009/3/layout/CircleRelationship"/>
    <dgm:cxn modelId="{CC44AA13-4575-41B0-B45D-B3A6F51B8C14}" type="presParOf" srcId="{47AF647E-EDDC-4C18-8AA0-FA3E6A31FA7E}" destId="{F44E8CD0-F778-4B0E-8A84-01C1F4CD26C7}" srcOrd="6" destOrd="0" presId="urn:microsoft.com/office/officeart/2009/3/layout/CircleRelationship"/>
    <dgm:cxn modelId="{8D10BC22-45DF-43B3-8D19-3CCE25AF8C7C}" type="presParOf" srcId="{47AF647E-EDDC-4C18-8AA0-FA3E6A31FA7E}" destId="{6755704F-097D-4AAD-99BC-1D02B2E9E4D0}" srcOrd="7" destOrd="0" presId="urn:microsoft.com/office/officeart/2009/3/layout/CircleRelationship"/>
    <dgm:cxn modelId="{CD254DDC-BAB2-4A92-8FEC-AC5EB6B7F343}" type="presParOf" srcId="{47AF647E-EDDC-4C18-8AA0-FA3E6A31FA7E}" destId="{E6A95EAB-D8DD-4EE6-81BB-214FD6275AA7}" srcOrd="8" destOrd="0" presId="urn:microsoft.com/office/officeart/2009/3/layout/CircleRelationship"/>
    <dgm:cxn modelId="{39AACE6F-EAAC-4E0D-A473-243712AB4889}" type="presParOf" srcId="{E6A95EAB-D8DD-4EE6-81BB-214FD6275AA7}" destId="{FD2E020A-F1CB-47A9-A731-6C5212D75AC9}" srcOrd="0" destOrd="0" presId="urn:microsoft.com/office/officeart/2009/3/layout/CircleRelationship"/>
    <dgm:cxn modelId="{B654CAB6-9395-485B-882E-AB15F0EE0D2E}" type="presParOf" srcId="{47AF647E-EDDC-4C18-8AA0-FA3E6A31FA7E}" destId="{50D1E916-42E1-4AEC-92E7-AFBD5E6CDC7B}" srcOrd="9" destOrd="0" presId="urn:microsoft.com/office/officeart/2009/3/layout/CircleRelationship"/>
    <dgm:cxn modelId="{E9FAA2CC-1FA4-4723-B599-003BF41ECED9}" type="presParOf" srcId="{50D1E916-42E1-4AEC-92E7-AFBD5E6CDC7B}" destId="{B33F3EFF-4D11-40DC-8C6E-AB310BC88E67}" srcOrd="0" destOrd="0" presId="urn:microsoft.com/office/officeart/2009/3/layout/CircleRelationship"/>
    <dgm:cxn modelId="{AF513E5B-59DF-4B5F-8E98-DF7236E6702E}" type="presParOf" srcId="{47AF647E-EDDC-4C18-8AA0-FA3E6A31FA7E}" destId="{ED580DFB-0AC7-4B16-9DB2-688F8195217A}" srcOrd="10" destOrd="0" presId="urn:microsoft.com/office/officeart/2009/3/layout/CircleRelationship"/>
    <dgm:cxn modelId="{BCE8D028-26C9-47E2-8330-573DB81B105A}" type="presParOf" srcId="{47AF647E-EDDC-4C18-8AA0-FA3E6A31FA7E}" destId="{3115089D-8414-4D5A-BD52-2DAD19D819C4}" srcOrd="11" destOrd="0" presId="urn:microsoft.com/office/officeart/2009/3/layout/CircleRelationship"/>
    <dgm:cxn modelId="{7A900354-F4F6-4F49-93FD-3145E192B73D}" type="presParOf" srcId="{3115089D-8414-4D5A-BD52-2DAD19D819C4}" destId="{7BC07342-561A-49F6-9929-B50DA7CBD311}" srcOrd="0" destOrd="0" presId="urn:microsoft.com/office/officeart/2009/3/layout/CircleRelationship"/>
    <dgm:cxn modelId="{309F568C-9EA3-4D87-86FE-8756D0208E6E}" type="presParOf" srcId="{47AF647E-EDDC-4C18-8AA0-FA3E6A31FA7E}" destId="{997666D5-97A8-465E-BF39-3237E1B61F5E}" srcOrd="12" destOrd="0" presId="urn:microsoft.com/office/officeart/2009/3/layout/CircleRelationship"/>
    <dgm:cxn modelId="{C53F3388-3EC5-4743-87DE-377DC4008053}" type="presParOf" srcId="{997666D5-97A8-465E-BF39-3237E1B61F5E}" destId="{462FE095-5F5E-461D-95BF-C10770E37537}" srcOrd="0" destOrd="0" presId="urn:microsoft.com/office/officeart/2009/3/layout/CircleRelationship"/>
    <dgm:cxn modelId="{4B2D5C8C-5A27-4072-BBAA-D44548D208DC}" type="presParOf" srcId="{47AF647E-EDDC-4C18-8AA0-FA3E6A31FA7E}" destId="{9F39E168-EC8A-4767-963D-ABE2CA0A5082}" srcOrd="13" destOrd="0" presId="urn:microsoft.com/office/officeart/2009/3/layout/CircleRelationship"/>
    <dgm:cxn modelId="{DAE72178-A896-4E0C-AF24-24EDE89CEFE4}" type="presParOf" srcId="{9F39E168-EC8A-4767-963D-ABE2CA0A5082}" destId="{4F134E19-DA7F-41EC-9F93-A07F13352864}" srcOrd="0" destOrd="0" presId="urn:microsoft.com/office/officeart/2009/3/layout/CircleRelationship"/>
    <dgm:cxn modelId="{3F0937B8-60C8-4726-97A9-FB6A93019880}" type="presParOf" srcId="{47AF647E-EDDC-4C18-8AA0-FA3E6A31FA7E}" destId="{5BC77356-E1EB-40E5-A2F4-7C5DCD17CAD0}" srcOrd="14" destOrd="0" presId="urn:microsoft.com/office/officeart/2009/3/layout/CircleRelationship"/>
    <dgm:cxn modelId="{A3DC3A82-A3B0-4697-8A70-7490E1F375CE}" type="presParOf" srcId="{47AF647E-EDDC-4C18-8AA0-FA3E6A31FA7E}" destId="{949993AD-899C-4336-AD60-0E9134A335E4}" srcOrd="15" destOrd="0" presId="urn:microsoft.com/office/officeart/2009/3/layout/CircleRelationship"/>
    <dgm:cxn modelId="{2A8F6991-4D4F-4006-99E9-4DE3974ED983}" type="presParOf" srcId="{949993AD-899C-4336-AD60-0E9134A335E4}" destId="{E52485FB-6369-4999-B571-EF98A9BAEF2A}"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928C5A-1EF0-49EA-95BF-4B15F3FD85D8}" type="doc">
      <dgm:prSet loTypeId="urn:microsoft.com/office/officeart/2009/3/layout/CircleRelationship" loCatId="relationship" qsTypeId="urn:microsoft.com/office/officeart/2005/8/quickstyle/3d2" qsCatId="3D" csTypeId="urn:microsoft.com/office/officeart/2005/8/colors/accent0_3" csCatId="mainScheme" phldr="1"/>
      <dgm:spPr/>
      <dgm:t>
        <a:bodyPr/>
        <a:lstStyle/>
        <a:p>
          <a:endParaRPr lang="en-US"/>
        </a:p>
      </dgm:t>
    </dgm:pt>
    <dgm:pt modelId="{1D050C44-7D06-45A9-B6AA-825F419EF38C}">
      <dgm:prSet phldrT="[Text]" custT="1"/>
      <dgm:spPr/>
      <dgm:t>
        <a:bodyPr/>
        <a:lstStyle/>
        <a:p>
          <a:r>
            <a:rPr lang="en-US" sz="3600" dirty="0"/>
            <a:t>Playgrounds</a:t>
          </a:r>
        </a:p>
      </dgm:t>
    </dgm:pt>
    <dgm:pt modelId="{4B9AB2BB-1B4E-4E93-AD64-7414D31C2A1C}" type="parTrans" cxnId="{1377EF23-C847-45CF-9393-93E2E33589C0}">
      <dgm:prSet/>
      <dgm:spPr/>
      <dgm:t>
        <a:bodyPr/>
        <a:lstStyle/>
        <a:p>
          <a:endParaRPr lang="en-US"/>
        </a:p>
      </dgm:t>
    </dgm:pt>
    <dgm:pt modelId="{6FC0C665-B2C6-4DC6-815C-E98E95D87A64}" type="sibTrans" cxnId="{1377EF23-C847-45CF-9393-93E2E33589C0}">
      <dgm:prSet/>
      <dgm:spPr/>
      <dgm:t>
        <a:bodyPr/>
        <a:lstStyle/>
        <a:p>
          <a:endParaRPr lang="en-US"/>
        </a:p>
      </dgm:t>
    </dgm:pt>
    <dgm:pt modelId="{A88FE37A-048A-4896-BAFC-707669109F8F}">
      <dgm:prSet phldrT="[Text]" custT="1"/>
      <dgm:spPr/>
      <dgm:t>
        <a:bodyPr/>
        <a:lstStyle/>
        <a:p>
          <a:r>
            <a:rPr lang="en-US" sz="1300" dirty="0"/>
            <a:t>More parks</a:t>
          </a:r>
        </a:p>
      </dgm:t>
    </dgm:pt>
    <dgm:pt modelId="{E4258A78-8396-4A99-8A74-116C24441B73}" type="parTrans" cxnId="{5715786E-AF43-4947-B4B9-71ED3AC8C16D}">
      <dgm:prSet/>
      <dgm:spPr/>
      <dgm:t>
        <a:bodyPr/>
        <a:lstStyle/>
        <a:p>
          <a:endParaRPr lang="en-US"/>
        </a:p>
      </dgm:t>
    </dgm:pt>
    <dgm:pt modelId="{6CF2CF3E-C892-42E0-A6D3-5DB361801B41}" type="sibTrans" cxnId="{5715786E-AF43-4947-B4B9-71ED3AC8C16D}">
      <dgm:prSet/>
      <dgm:spPr/>
      <dgm:t>
        <a:bodyPr/>
        <a:lstStyle/>
        <a:p>
          <a:endParaRPr lang="en-US"/>
        </a:p>
      </dgm:t>
    </dgm:pt>
    <dgm:pt modelId="{EF2990CE-CCF1-4075-9561-FCD84B37F88E}">
      <dgm:prSet phldrT="[Text]"/>
      <dgm:spPr/>
      <dgm:t>
        <a:bodyPr/>
        <a:lstStyle/>
        <a:p>
          <a:r>
            <a:rPr lang="en-US" dirty="0"/>
            <a:t>Open space</a:t>
          </a:r>
        </a:p>
      </dgm:t>
    </dgm:pt>
    <dgm:pt modelId="{F52854BE-E52A-4FB2-B2FB-55E22977505D}" type="sibTrans" cxnId="{BA92B45B-BEA3-466A-A8A6-EC2E3DB8F566}">
      <dgm:prSet/>
      <dgm:spPr/>
      <dgm:t>
        <a:bodyPr/>
        <a:lstStyle/>
        <a:p>
          <a:endParaRPr lang="en-US"/>
        </a:p>
      </dgm:t>
    </dgm:pt>
    <dgm:pt modelId="{143FDF48-D837-41B4-8C5B-8DD9D60F6DAF}" type="parTrans" cxnId="{BA92B45B-BEA3-466A-A8A6-EC2E3DB8F566}">
      <dgm:prSet/>
      <dgm:spPr/>
      <dgm:t>
        <a:bodyPr/>
        <a:lstStyle/>
        <a:p>
          <a:endParaRPr lang="en-US"/>
        </a:p>
      </dgm:t>
    </dgm:pt>
    <dgm:pt modelId="{02A4568D-801E-4B64-975C-DC588D19F2BB}">
      <dgm:prSet phldrT="[Text]" custT="1"/>
      <dgm:spPr/>
      <dgm:t>
        <a:bodyPr/>
        <a:lstStyle/>
        <a:p>
          <a:r>
            <a:rPr lang="en-US" sz="2000" dirty="0"/>
            <a:t>Arts and Cultural Programs</a:t>
          </a:r>
        </a:p>
      </dgm:t>
    </dgm:pt>
    <dgm:pt modelId="{45F8350A-A35A-4590-996B-5DCEDCDF0462}" type="parTrans" cxnId="{57B03ACE-BB6C-4BB9-B600-D5EE30992A2B}">
      <dgm:prSet/>
      <dgm:spPr/>
      <dgm:t>
        <a:bodyPr/>
        <a:lstStyle/>
        <a:p>
          <a:endParaRPr lang="en-US"/>
        </a:p>
      </dgm:t>
    </dgm:pt>
    <dgm:pt modelId="{73CA5686-9C18-4C7E-8FFF-38CF91066AF8}" type="sibTrans" cxnId="{57B03ACE-BB6C-4BB9-B600-D5EE30992A2B}">
      <dgm:prSet/>
      <dgm:spPr/>
      <dgm:t>
        <a:bodyPr/>
        <a:lstStyle/>
        <a:p>
          <a:endParaRPr lang="en-US"/>
        </a:p>
      </dgm:t>
    </dgm:pt>
    <dgm:pt modelId="{FD2536B2-1094-49E0-BA1C-37FE12ECB5F9}">
      <dgm:prSet phldrT="[Text]"/>
      <dgm:spPr/>
      <dgm:t>
        <a:bodyPr/>
        <a:lstStyle/>
        <a:p>
          <a:r>
            <a:rPr lang="en-US" dirty="0"/>
            <a:t>Special events</a:t>
          </a:r>
        </a:p>
      </dgm:t>
    </dgm:pt>
    <dgm:pt modelId="{2A299B5B-115D-4514-A50B-981F2E95295F}" type="parTrans" cxnId="{F5CEA564-7CC5-43BE-8F56-A7AFBAB98EC4}">
      <dgm:prSet/>
      <dgm:spPr/>
      <dgm:t>
        <a:bodyPr/>
        <a:lstStyle/>
        <a:p>
          <a:endParaRPr lang="en-US"/>
        </a:p>
      </dgm:t>
    </dgm:pt>
    <dgm:pt modelId="{C439231A-C6B1-4FFC-8C7C-954A1A848326}" type="sibTrans" cxnId="{F5CEA564-7CC5-43BE-8F56-A7AFBAB98EC4}">
      <dgm:prSet/>
      <dgm:spPr/>
      <dgm:t>
        <a:bodyPr/>
        <a:lstStyle/>
        <a:p>
          <a:endParaRPr lang="en-US"/>
        </a:p>
      </dgm:t>
    </dgm:pt>
    <dgm:pt modelId="{17EDD26E-A761-4C05-ADD8-A9BADF32F368}" type="pres">
      <dgm:prSet presAssocID="{0E928C5A-1EF0-49EA-95BF-4B15F3FD85D8}" presName="Name0" presStyleCnt="0">
        <dgm:presLayoutVars>
          <dgm:chMax val="1"/>
          <dgm:chPref val="1"/>
        </dgm:presLayoutVars>
      </dgm:prSet>
      <dgm:spPr/>
    </dgm:pt>
    <dgm:pt modelId="{7911B50A-6426-49F4-9BE1-21FFD19E8E5E}" type="pres">
      <dgm:prSet presAssocID="{1D050C44-7D06-45A9-B6AA-825F419EF38C}" presName="Parent" presStyleLbl="node0" presStyleIdx="0" presStyleCnt="1" custScaleX="104942" custScaleY="103579">
        <dgm:presLayoutVars>
          <dgm:chMax val="5"/>
          <dgm:chPref val="5"/>
        </dgm:presLayoutVars>
      </dgm:prSet>
      <dgm:spPr/>
    </dgm:pt>
    <dgm:pt modelId="{055D8A59-DD4B-4EE7-8CAE-F62BF84DB2D8}" type="pres">
      <dgm:prSet presAssocID="{1D050C44-7D06-45A9-B6AA-825F419EF38C}" presName="Accent1" presStyleLbl="node1" presStyleIdx="0" presStyleCnt="17"/>
      <dgm:spPr/>
    </dgm:pt>
    <dgm:pt modelId="{5C997F6C-662A-4748-A52B-7E5F27587FB9}" type="pres">
      <dgm:prSet presAssocID="{1D050C44-7D06-45A9-B6AA-825F419EF38C}" presName="Accent2" presStyleLbl="node1" presStyleIdx="1" presStyleCnt="17"/>
      <dgm:spPr/>
    </dgm:pt>
    <dgm:pt modelId="{87ED92C7-922A-45F9-9470-66F1B0543DD9}" type="pres">
      <dgm:prSet presAssocID="{1D050C44-7D06-45A9-B6AA-825F419EF38C}" presName="Accent3" presStyleLbl="node1" presStyleIdx="2" presStyleCnt="17"/>
      <dgm:spPr/>
    </dgm:pt>
    <dgm:pt modelId="{58C35BE9-0AE0-4B29-A838-828530C19782}" type="pres">
      <dgm:prSet presAssocID="{1D050C44-7D06-45A9-B6AA-825F419EF38C}" presName="Accent4" presStyleLbl="node1" presStyleIdx="3" presStyleCnt="17"/>
      <dgm:spPr/>
    </dgm:pt>
    <dgm:pt modelId="{31CFE984-2BD5-4A26-88C0-96882B79284E}" type="pres">
      <dgm:prSet presAssocID="{1D050C44-7D06-45A9-B6AA-825F419EF38C}" presName="Accent5" presStyleLbl="node1" presStyleIdx="4" presStyleCnt="17"/>
      <dgm:spPr/>
    </dgm:pt>
    <dgm:pt modelId="{E1AA9E75-165D-4FF3-B0DB-D889C48B43C6}" type="pres">
      <dgm:prSet presAssocID="{1D050C44-7D06-45A9-B6AA-825F419EF38C}" presName="Accent6" presStyleLbl="node1" presStyleIdx="5" presStyleCnt="17"/>
      <dgm:spPr/>
    </dgm:pt>
    <dgm:pt modelId="{2B45CCA0-262F-438E-8120-B84C653E77E5}" type="pres">
      <dgm:prSet presAssocID="{A88FE37A-048A-4896-BAFC-707669109F8F}" presName="Child1" presStyleLbl="node1" presStyleIdx="6" presStyleCnt="17">
        <dgm:presLayoutVars>
          <dgm:chMax val="0"/>
          <dgm:chPref val="0"/>
        </dgm:presLayoutVars>
      </dgm:prSet>
      <dgm:spPr/>
    </dgm:pt>
    <dgm:pt modelId="{D78018D8-4027-459F-BFAB-2AA83D8B6871}" type="pres">
      <dgm:prSet presAssocID="{A88FE37A-048A-4896-BAFC-707669109F8F}" presName="Accent7" presStyleCnt="0"/>
      <dgm:spPr/>
    </dgm:pt>
    <dgm:pt modelId="{915C8935-46BA-4742-8178-773542D04EC0}" type="pres">
      <dgm:prSet presAssocID="{A88FE37A-048A-4896-BAFC-707669109F8F}" presName="AccentHold1" presStyleLbl="node1" presStyleIdx="7" presStyleCnt="17"/>
      <dgm:spPr/>
    </dgm:pt>
    <dgm:pt modelId="{47AA299C-29E5-4537-BCC0-A94D42B23DF0}" type="pres">
      <dgm:prSet presAssocID="{A88FE37A-048A-4896-BAFC-707669109F8F}" presName="Accent8" presStyleCnt="0"/>
      <dgm:spPr/>
    </dgm:pt>
    <dgm:pt modelId="{FA53CCB1-CB8E-4DA5-9EDB-E1C1AE5EAE8A}" type="pres">
      <dgm:prSet presAssocID="{A88FE37A-048A-4896-BAFC-707669109F8F}" presName="AccentHold2" presStyleLbl="node1" presStyleIdx="8" presStyleCnt="17"/>
      <dgm:spPr/>
    </dgm:pt>
    <dgm:pt modelId="{63889127-354B-4E13-A222-174235560174}" type="pres">
      <dgm:prSet presAssocID="{EF2990CE-CCF1-4075-9561-FCD84B37F88E}" presName="Child2" presStyleLbl="node1" presStyleIdx="9" presStyleCnt="17" custScaleX="144958" custScaleY="137942">
        <dgm:presLayoutVars>
          <dgm:chMax val="0"/>
          <dgm:chPref val="0"/>
        </dgm:presLayoutVars>
      </dgm:prSet>
      <dgm:spPr/>
    </dgm:pt>
    <dgm:pt modelId="{23369710-73F7-440A-A678-314A9AF4B1A7}" type="pres">
      <dgm:prSet presAssocID="{EF2990CE-CCF1-4075-9561-FCD84B37F88E}" presName="Accent9" presStyleCnt="0"/>
      <dgm:spPr/>
    </dgm:pt>
    <dgm:pt modelId="{D668D5CB-1152-43FD-A007-4AF8E3A20325}" type="pres">
      <dgm:prSet presAssocID="{EF2990CE-CCF1-4075-9561-FCD84B37F88E}" presName="AccentHold1" presStyleLbl="node1" presStyleIdx="10" presStyleCnt="17"/>
      <dgm:spPr/>
    </dgm:pt>
    <dgm:pt modelId="{1347117E-29B3-49F3-906A-18441E7AC2EA}" type="pres">
      <dgm:prSet presAssocID="{EF2990CE-CCF1-4075-9561-FCD84B37F88E}" presName="Accent10" presStyleCnt="0"/>
      <dgm:spPr/>
    </dgm:pt>
    <dgm:pt modelId="{12E0740A-99EB-412F-82B3-7CA49D91142C}" type="pres">
      <dgm:prSet presAssocID="{EF2990CE-CCF1-4075-9561-FCD84B37F88E}" presName="AccentHold2" presStyleLbl="node1" presStyleIdx="11" presStyleCnt="17"/>
      <dgm:spPr/>
    </dgm:pt>
    <dgm:pt modelId="{3016C781-41DC-4AB9-941E-1AF6031E7E8E}" type="pres">
      <dgm:prSet presAssocID="{EF2990CE-CCF1-4075-9561-FCD84B37F88E}" presName="Accent11" presStyleCnt="0"/>
      <dgm:spPr/>
    </dgm:pt>
    <dgm:pt modelId="{09DD9AA8-D451-4523-838A-E80797FE528F}" type="pres">
      <dgm:prSet presAssocID="{EF2990CE-CCF1-4075-9561-FCD84B37F88E}" presName="AccentHold3" presStyleLbl="node1" presStyleIdx="12" presStyleCnt="17"/>
      <dgm:spPr/>
    </dgm:pt>
    <dgm:pt modelId="{90A4CE93-DFC8-4A4E-9B37-F57D4521A6C5}" type="pres">
      <dgm:prSet presAssocID="{02A4568D-801E-4B64-975C-DC588D19F2BB}" presName="Child3" presStyleLbl="node1" presStyleIdx="13" presStyleCnt="17" custScaleX="140852" custScaleY="130282" custLinFactNeighborX="-54671" custLinFactNeighborY="28721">
        <dgm:presLayoutVars>
          <dgm:chMax val="0"/>
          <dgm:chPref val="0"/>
        </dgm:presLayoutVars>
      </dgm:prSet>
      <dgm:spPr/>
    </dgm:pt>
    <dgm:pt modelId="{41BD6FA8-BE51-4C04-A181-282D850E568B}" type="pres">
      <dgm:prSet presAssocID="{02A4568D-801E-4B64-975C-DC588D19F2BB}" presName="Accent12" presStyleCnt="0"/>
      <dgm:spPr/>
    </dgm:pt>
    <dgm:pt modelId="{85D37874-4083-43BE-95FD-4283BF52852B}" type="pres">
      <dgm:prSet presAssocID="{02A4568D-801E-4B64-975C-DC588D19F2BB}" presName="AccentHold1" presStyleLbl="node1" presStyleIdx="14" presStyleCnt="17"/>
      <dgm:spPr/>
    </dgm:pt>
    <dgm:pt modelId="{3F0407CB-7DD8-4F60-B27B-91955D679E76}" type="pres">
      <dgm:prSet presAssocID="{FD2536B2-1094-49E0-BA1C-37FE12ECB5F9}" presName="Child4" presStyleLbl="node1" presStyleIdx="15" presStyleCnt="17">
        <dgm:presLayoutVars>
          <dgm:chMax val="0"/>
          <dgm:chPref val="0"/>
        </dgm:presLayoutVars>
      </dgm:prSet>
      <dgm:spPr/>
    </dgm:pt>
    <dgm:pt modelId="{404EBF37-BB27-4B80-BBA5-3D4706700503}" type="pres">
      <dgm:prSet presAssocID="{FD2536B2-1094-49E0-BA1C-37FE12ECB5F9}" presName="Accent13" presStyleCnt="0"/>
      <dgm:spPr/>
    </dgm:pt>
    <dgm:pt modelId="{A92EE05D-FA94-4B54-BD67-94C5D7DFADCF}" type="pres">
      <dgm:prSet presAssocID="{FD2536B2-1094-49E0-BA1C-37FE12ECB5F9}" presName="AccentHold1" presStyleLbl="node1" presStyleIdx="16" presStyleCnt="17"/>
      <dgm:spPr/>
    </dgm:pt>
  </dgm:ptLst>
  <dgm:cxnLst>
    <dgm:cxn modelId="{A93A9D18-4240-4D4C-9D20-ADDC40EC18B8}" type="presOf" srcId="{EF2990CE-CCF1-4075-9561-FCD84B37F88E}" destId="{63889127-354B-4E13-A222-174235560174}" srcOrd="0" destOrd="0" presId="urn:microsoft.com/office/officeart/2009/3/layout/CircleRelationship"/>
    <dgm:cxn modelId="{59DAEE1F-6151-457C-9E06-6C26D75D61C4}" type="presOf" srcId="{FD2536B2-1094-49E0-BA1C-37FE12ECB5F9}" destId="{3F0407CB-7DD8-4F60-B27B-91955D679E76}" srcOrd="0" destOrd="0" presId="urn:microsoft.com/office/officeart/2009/3/layout/CircleRelationship"/>
    <dgm:cxn modelId="{1377EF23-C847-45CF-9393-93E2E33589C0}" srcId="{0E928C5A-1EF0-49EA-95BF-4B15F3FD85D8}" destId="{1D050C44-7D06-45A9-B6AA-825F419EF38C}" srcOrd="0" destOrd="0" parTransId="{4B9AB2BB-1B4E-4E93-AD64-7414D31C2A1C}" sibTransId="{6FC0C665-B2C6-4DC6-815C-E98E95D87A64}"/>
    <dgm:cxn modelId="{BA92B45B-BEA3-466A-A8A6-EC2E3DB8F566}" srcId="{1D050C44-7D06-45A9-B6AA-825F419EF38C}" destId="{EF2990CE-CCF1-4075-9561-FCD84B37F88E}" srcOrd="1" destOrd="0" parTransId="{143FDF48-D837-41B4-8C5B-8DD9D60F6DAF}" sibTransId="{F52854BE-E52A-4FB2-B2FB-55E22977505D}"/>
    <dgm:cxn modelId="{F5CEA564-7CC5-43BE-8F56-A7AFBAB98EC4}" srcId="{1D050C44-7D06-45A9-B6AA-825F419EF38C}" destId="{FD2536B2-1094-49E0-BA1C-37FE12ECB5F9}" srcOrd="3" destOrd="0" parTransId="{2A299B5B-115D-4514-A50B-981F2E95295F}" sibTransId="{C439231A-C6B1-4FFC-8C7C-954A1A848326}"/>
    <dgm:cxn modelId="{88D0946B-E41B-447F-9062-3B3714C0002A}" type="presOf" srcId="{02A4568D-801E-4B64-975C-DC588D19F2BB}" destId="{90A4CE93-DFC8-4A4E-9B37-F57D4521A6C5}" srcOrd="0" destOrd="0" presId="urn:microsoft.com/office/officeart/2009/3/layout/CircleRelationship"/>
    <dgm:cxn modelId="{5715786E-AF43-4947-B4B9-71ED3AC8C16D}" srcId="{1D050C44-7D06-45A9-B6AA-825F419EF38C}" destId="{A88FE37A-048A-4896-BAFC-707669109F8F}" srcOrd="0" destOrd="0" parTransId="{E4258A78-8396-4A99-8A74-116C24441B73}" sibTransId="{6CF2CF3E-C892-42E0-A6D3-5DB361801B41}"/>
    <dgm:cxn modelId="{6E5EE479-C327-4742-8866-EECADF5E452E}" type="presOf" srcId="{0E928C5A-1EF0-49EA-95BF-4B15F3FD85D8}" destId="{17EDD26E-A761-4C05-ADD8-A9BADF32F368}" srcOrd="0" destOrd="0" presId="urn:microsoft.com/office/officeart/2009/3/layout/CircleRelationship"/>
    <dgm:cxn modelId="{43B19F88-B453-4D6B-9FB7-4BFE1D9A8339}" type="presOf" srcId="{A88FE37A-048A-4896-BAFC-707669109F8F}" destId="{2B45CCA0-262F-438E-8120-B84C653E77E5}" srcOrd="0" destOrd="0" presId="urn:microsoft.com/office/officeart/2009/3/layout/CircleRelationship"/>
    <dgm:cxn modelId="{5D5524BE-EEAB-4FCC-ACA9-388C000DC65E}" type="presOf" srcId="{1D050C44-7D06-45A9-B6AA-825F419EF38C}" destId="{7911B50A-6426-49F4-9BE1-21FFD19E8E5E}" srcOrd="0" destOrd="0" presId="urn:microsoft.com/office/officeart/2009/3/layout/CircleRelationship"/>
    <dgm:cxn modelId="{57B03ACE-BB6C-4BB9-B600-D5EE30992A2B}" srcId="{1D050C44-7D06-45A9-B6AA-825F419EF38C}" destId="{02A4568D-801E-4B64-975C-DC588D19F2BB}" srcOrd="2" destOrd="0" parTransId="{45F8350A-A35A-4590-996B-5DCEDCDF0462}" sibTransId="{73CA5686-9C18-4C7E-8FFF-38CF91066AF8}"/>
    <dgm:cxn modelId="{37BE8ED1-4423-440A-BB78-4655F756211D}" type="presParOf" srcId="{17EDD26E-A761-4C05-ADD8-A9BADF32F368}" destId="{7911B50A-6426-49F4-9BE1-21FFD19E8E5E}" srcOrd="0" destOrd="0" presId="urn:microsoft.com/office/officeart/2009/3/layout/CircleRelationship"/>
    <dgm:cxn modelId="{D476FFF4-30DC-45F5-A691-0E6C238D7F03}" type="presParOf" srcId="{17EDD26E-A761-4C05-ADD8-A9BADF32F368}" destId="{055D8A59-DD4B-4EE7-8CAE-F62BF84DB2D8}" srcOrd="1" destOrd="0" presId="urn:microsoft.com/office/officeart/2009/3/layout/CircleRelationship"/>
    <dgm:cxn modelId="{14504619-CDB8-46F1-A8FA-441157A070BF}" type="presParOf" srcId="{17EDD26E-A761-4C05-ADD8-A9BADF32F368}" destId="{5C997F6C-662A-4748-A52B-7E5F27587FB9}" srcOrd="2" destOrd="0" presId="urn:microsoft.com/office/officeart/2009/3/layout/CircleRelationship"/>
    <dgm:cxn modelId="{196BC948-DE96-4D88-B618-15B5FDC4B545}" type="presParOf" srcId="{17EDD26E-A761-4C05-ADD8-A9BADF32F368}" destId="{87ED92C7-922A-45F9-9470-66F1B0543DD9}" srcOrd="3" destOrd="0" presId="urn:microsoft.com/office/officeart/2009/3/layout/CircleRelationship"/>
    <dgm:cxn modelId="{AFC9CBC6-EA37-4DB1-BF33-7A4B89A2D84E}" type="presParOf" srcId="{17EDD26E-A761-4C05-ADD8-A9BADF32F368}" destId="{58C35BE9-0AE0-4B29-A838-828530C19782}" srcOrd="4" destOrd="0" presId="urn:microsoft.com/office/officeart/2009/3/layout/CircleRelationship"/>
    <dgm:cxn modelId="{1F8CF734-2079-46A8-8317-5FD02AA45E04}" type="presParOf" srcId="{17EDD26E-A761-4C05-ADD8-A9BADF32F368}" destId="{31CFE984-2BD5-4A26-88C0-96882B79284E}" srcOrd="5" destOrd="0" presId="urn:microsoft.com/office/officeart/2009/3/layout/CircleRelationship"/>
    <dgm:cxn modelId="{654A3F23-F2FF-4F76-9A69-EFD5FF578E6E}" type="presParOf" srcId="{17EDD26E-A761-4C05-ADD8-A9BADF32F368}" destId="{E1AA9E75-165D-4FF3-B0DB-D889C48B43C6}" srcOrd="6" destOrd="0" presId="urn:microsoft.com/office/officeart/2009/3/layout/CircleRelationship"/>
    <dgm:cxn modelId="{C4551DB2-3AFE-471F-B4C9-5134B7EBFE18}" type="presParOf" srcId="{17EDD26E-A761-4C05-ADD8-A9BADF32F368}" destId="{2B45CCA0-262F-438E-8120-B84C653E77E5}" srcOrd="7" destOrd="0" presId="urn:microsoft.com/office/officeart/2009/3/layout/CircleRelationship"/>
    <dgm:cxn modelId="{969FA5F7-FCD8-4D4E-AC01-760FC08A8718}" type="presParOf" srcId="{17EDD26E-A761-4C05-ADD8-A9BADF32F368}" destId="{D78018D8-4027-459F-BFAB-2AA83D8B6871}" srcOrd="8" destOrd="0" presId="urn:microsoft.com/office/officeart/2009/3/layout/CircleRelationship"/>
    <dgm:cxn modelId="{35DC8F44-CA54-4CF0-8615-8B5B79490418}" type="presParOf" srcId="{D78018D8-4027-459F-BFAB-2AA83D8B6871}" destId="{915C8935-46BA-4742-8178-773542D04EC0}" srcOrd="0" destOrd="0" presId="urn:microsoft.com/office/officeart/2009/3/layout/CircleRelationship"/>
    <dgm:cxn modelId="{441E46C1-A1FD-4FA6-95A8-8AA1158C7226}" type="presParOf" srcId="{17EDD26E-A761-4C05-ADD8-A9BADF32F368}" destId="{47AA299C-29E5-4537-BCC0-A94D42B23DF0}" srcOrd="9" destOrd="0" presId="urn:microsoft.com/office/officeart/2009/3/layout/CircleRelationship"/>
    <dgm:cxn modelId="{EF6074CA-3160-4BE4-A6AD-B266224DD2BB}" type="presParOf" srcId="{47AA299C-29E5-4537-BCC0-A94D42B23DF0}" destId="{FA53CCB1-CB8E-4DA5-9EDB-E1C1AE5EAE8A}" srcOrd="0" destOrd="0" presId="urn:microsoft.com/office/officeart/2009/3/layout/CircleRelationship"/>
    <dgm:cxn modelId="{B82E8617-45CF-4FDB-8105-BD279A6A3B11}" type="presParOf" srcId="{17EDD26E-A761-4C05-ADD8-A9BADF32F368}" destId="{63889127-354B-4E13-A222-174235560174}" srcOrd="10" destOrd="0" presId="urn:microsoft.com/office/officeart/2009/3/layout/CircleRelationship"/>
    <dgm:cxn modelId="{4377EAE2-1D17-42EE-8320-C434E7EF36E2}" type="presParOf" srcId="{17EDD26E-A761-4C05-ADD8-A9BADF32F368}" destId="{23369710-73F7-440A-A678-314A9AF4B1A7}" srcOrd="11" destOrd="0" presId="urn:microsoft.com/office/officeart/2009/3/layout/CircleRelationship"/>
    <dgm:cxn modelId="{C7D1C4DB-969D-454E-B750-BDB23512004A}" type="presParOf" srcId="{23369710-73F7-440A-A678-314A9AF4B1A7}" destId="{D668D5CB-1152-43FD-A007-4AF8E3A20325}" srcOrd="0" destOrd="0" presId="urn:microsoft.com/office/officeart/2009/3/layout/CircleRelationship"/>
    <dgm:cxn modelId="{61A1B8C3-4D77-49B3-9901-C323FC47BCC1}" type="presParOf" srcId="{17EDD26E-A761-4C05-ADD8-A9BADF32F368}" destId="{1347117E-29B3-49F3-906A-18441E7AC2EA}" srcOrd="12" destOrd="0" presId="urn:microsoft.com/office/officeart/2009/3/layout/CircleRelationship"/>
    <dgm:cxn modelId="{E377B9AC-73C5-4D5A-A2F2-48C0600CB44F}" type="presParOf" srcId="{1347117E-29B3-49F3-906A-18441E7AC2EA}" destId="{12E0740A-99EB-412F-82B3-7CA49D91142C}" srcOrd="0" destOrd="0" presId="urn:microsoft.com/office/officeart/2009/3/layout/CircleRelationship"/>
    <dgm:cxn modelId="{5651F2D6-2691-4CEF-AEF6-1178C9B345ED}" type="presParOf" srcId="{17EDD26E-A761-4C05-ADD8-A9BADF32F368}" destId="{3016C781-41DC-4AB9-941E-1AF6031E7E8E}" srcOrd="13" destOrd="0" presId="urn:microsoft.com/office/officeart/2009/3/layout/CircleRelationship"/>
    <dgm:cxn modelId="{88E2FAC0-B7BF-493E-AFB5-4669340BC66A}" type="presParOf" srcId="{3016C781-41DC-4AB9-941E-1AF6031E7E8E}" destId="{09DD9AA8-D451-4523-838A-E80797FE528F}" srcOrd="0" destOrd="0" presId="urn:microsoft.com/office/officeart/2009/3/layout/CircleRelationship"/>
    <dgm:cxn modelId="{F3377E47-424A-4F3E-AF81-491026B809AC}" type="presParOf" srcId="{17EDD26E-A761-4C05-ADD8-A9BADF32F368}" destId="{90A4CE93-DFC8-4A4E-9B37-F57D4521A6C5}" srcOrd="14" destOrd="0" presId="urn:microsoft.com/office/officeart/2009/3/layout/CircleRelationship"/>
    <dgm:cxn modelId="{6AEAE8EC-5A16-4009-B672-287A7F721CE1}" type="presParOf" srcId="{17EDD26E-A761-4C05-ADD8-A9BADF32F368}" destId="{41BD6FA8-BE51-4C04-A181-282D850E568B}" srcOrd="15" destOrd="0" presId="urn:microsoft.com/office/officeart/2009/3/layout/CircleRelationship"/>
    <dgm:cxn modelId="{8B2494DE-CF87-46BF-8D08-D52D6E027501}" type="presParOf" srcId="{41BD6FA8-BE51-4C04-A181-282D850E568B}" destId="{85D37874-4083-43BE-95FD-4283BF52852B}" srcOrd="0" destOrd="0" presId="urn:microsoft.com/office/officeart/2009/3/layout/CircleRelationship"/>
    <dgm:cxn modelId="{0F1F0C31-2E88-49B5-8329-7419DDA38206}" type="presParOf" srcId="{17EDD26E-A761-4C05-ADD8-A9BADF32F368}" destId="{3F0407CB-7DD8-4F60-B27B-91955D679E76}" srcOrd="16" destOrd="0" presId="urn:microsoft.com/office/officeart/2009/3/layout/CircleRelationship"/>
    <dgm:cxn modelId="{B06563A9-3A60-428F-8D5A-8AD07F663CAB}" type="presParOf" srcId="{17EDD26E-A761-4C05-ADD8-A9BADF32F368}" destId="{404EBF37-BB27-4B80-BBA5-3D4706700503}" srcOrd="17" destOrd="0" presId="urn:microsoft.com/office/officeart/2009/3/layout/CircleRelationship"/>
    <dgm:cxn modelId="{6C0E5FAF-A69F-406B-9FA8-2C94A4B5B95A}" type="presParOf" srcId="{404EBF37-BB27-4B80-BBA5-3D4706700503}" destId="{A92EE05D-FA94-4B54-BD67-94C5D7DFADCF}" srcOrd="0" destOrd="0" presId="urn:microsoft.com/office/officeart/2009/3/layout/CircleRelationship"/>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CA326-9A4C-40D1-83BE-6FF111C4AEE5}">
      <dsp:nvSpPr>
        <dsp:cNvPr id="0" name=""/>
        <dsp:cNvSpPr/>
      </dsp:nvSpPr>
      <dsp:spPr>
        <a:xfrm>
          <a:off x="1142977" y="489785"/>
          <a:ext cx="3235337" cy="3235700"/>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Calibri" panose="020F0502020204030204"/>
              <a:ea typeface="+mn-ea"/>
              <a:cs typeface="+mn-cs"/>
            </a:rPr>
            <a:t>Trails</a:t>
          </a:r>
        </a:p>
      </dsp:txBody>
      <dsp:txXfrm>
        <a:off x="1616781" y="963642"/>
        <a:ext cx="2287729" cy="2287986"/>
      </dsp:txXfrm>
    </dsp:sp>
    <dsp:sp modelId="{969C6EC6-53FE-4546-9F95-D4F82E0FBA13}">
      <dsp:nvSpPr>
        <dsp:cNvPr id="0" name=""/>
        <dsp:cNvSpPr/>
      </dsp:nvSpPr>
      <dsp:spPr>
        <a:xfrm>
          <a:off x="2981155" y="383037"/>
          <a:ext cx="359703" cy="359858"/>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19BEAEE-70F0-406B-8DE9-08746B1206A8}">
      <dsp:nvSpPr>
        <dsp:cNvPr id="0" name=""/>
        <dsp:cNvSpPr/>
      </dsp:nvSpPr>
      <dsp:spPr>
        <a:xfrm>
          <a:off x="2129681" y="3525750"/>
          <a:ext cx="260817" cy="260821"/>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58B1B4A-1365-4207-BDA4-C31C52190C96}">
      <dsp:nvSpPr>
        <dsp:cNvPr id="0" name=""/>
        <dsp:cNvSpPr/>
      </dsp:nvSpPr>
      <dsp:spPr>
        <a:xfrm>
          <a:off x="4578582" y="1843639"/>
          <a:ext cx="260817" cy="260821"/>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35031A4-66FF-4BFE-A97E-C014D0BE8DB9}">
      <dsp:nvSpPr>
        <dsp:cNvPr id="0" name=""/>
        <dsp:cNvSpPr/>
      </dsp:nvSpPr>
      <dsp:spPr>
        <a:xfrm>
          <a:off x="3332231" y="3803203"/>
          <a:ext cx="359703" cy="359858"/>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AD5408B-50F6-418F-93B7-E83F0C9A2C9C}">
      <dsp:nvSpPr>
        <dsp:cNvPr id="0" name=""/>
        <dsp:cNvSpPr/>
      </dsp:nvSpPr>
      <dsp:spPr>
        <a:xfrm>
          <a:off x="2202683" y="894475"/>
          <a:ext cx="260817" cy="260821"/>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44E8CD0-F778-4B0E-8A84-01C1F4CD26C7}">
      <dsp:nvSpPr>
        <dsp:cNvPr id="0" name=""/>
        <dsp:cNvSpPr/>
      </dsp:nvSpPr>
      <dsp:spPr>
        <a:xfrm>
          <a:off x="1381737" y="2386450"/>
          <a:ext cx="260817" cy="260821"/>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755704F-097D-4AAD-99BC-1D02B2E9E4D0}">
      <dsp:nvSpPr>
        <dsp:cNvPr id="0" name=""/>
        <dsp:cNvSpPr/>
      </dsp:nvSpPr>
      <dsp:spPr>
        <a:xfrm>
          <a:off x="123440" y="1114472"/>
          <a:ext cx="1315371" cy="1315070"/>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Indoor programs</a:t>
          </a:r>
        </a:p>
      </dsp:txBody>
      <dsp:txXfrm>
        <a:off x="316072" y="1307060"/>
        <a:ext cx="930107" cy="929894"/>
      </dsp:txXfrm>
    </dsp:sp>
    <dsp:sp modelId="{FD2E020A-F1CB-47A9-A731-6C5212D75AC9}">
      <dsp:nvSpPr>
        <dsp:cNvPr id="0" name=""/>
        <dsp:cNvSpPr/>
      </dsp:nvSpPr>
      <dsp:spPr>
        <a:xfrm>
          <a:off x="2617470" y="905815"/>
          <a:ext cx="359703" cy="359858"/>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33F3EFF-4D11-40DC-8C6E-AB310BC88E67}">
      <dsp:nvSpPr>
        <dsp:cNvPr id="0" name=""/>
        <dsp:cNvSpPr/>
      </dsp:nvSpPr>
      <dsp:spPr>
        <a:xfrm>
          <a:off x="247544" y="2815105"/>
          <a:ext cx="650385" cy="650542"/>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D580DFB-0AC7-4B16-9DB2-688F8195217A}">
      <dsp:nvSpPr>
        <dsp:cNvPr id="0" name=""/>
        <dsp:cNvSpPr/>
      </dsp:nvSpPr>
      <dsp:spPr>
        <a:xfrm>
          <a:off x="4702686" y="495682"/>
          <a:ext cx="1315371" cy="1315070"/>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Water Access</a:t>
          </a:r>
        </a:p>
      </dsp:txBody>
      <dsp:txXfrm>
        <a:off x="4895318" y="688270"/>
        <a:ext cx="930107" cy="929894"/>
      </dsp:txXfrm>
    </dsp:sp>
    <dsp:sp modelId="{7BC07342-561A-49F6-9929-B50DA7CBD311}">
      <dsp:nvSpPr>
        <dsp:cNvPr id="0" name=""/>
        <dsp:cNvSpPr/>
      </dsp:nvSpPr>
      <dsp:spPr>
        <a:xfrm>
          <a:off x="4115348" y="1403644"/>
          <a:ext cx="359703" cy="359858"/>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62FE095-5F5E-461D-95BF-C10770E37537}">
      <dsp:nvSpPr>
        <dsp:cNvPr id="0" name=""/>
        <dsp:cNvSpPr/>
      </dsp:nvSpPr>
      <dsp:spPr>
        <a:xfrm>
          <a:off x="0" y="3589254"/>
          <a:ext cx="260817" cy="260821"/>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F134E19-DA7F-41EC-9F93-A07F13352864}">
      <dsp:nvSpPr>
        <dsp:cNvPr id="0" name=""/>
        <dsp:cNvSpPr/>
      </dsp:nvSpPr>
      <dsp:spPr>
        <a:xfrm>
          <a:off x="2598888" y="3218056"/>
          <a:ext cx="260817" cy="260821"/>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BC77356-E1EB-40E5-A2F4-7C5DCD17CAD0}">
      <dsp:nvSpPr>
        <dsp:cNvPr id="0" name=""/>
        <dsp:cNvSpPr/>
      </dsp:nvSpPr>
      <dsp:spPr>
        <a:xfrm>
          <a:off x="4457609" y="2857887"/>
          <a:ext cx="1315371" cy="1315070"/>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Fitness Facilities</a:t>
          </a:r>
        </a:p>
      </dsp:txBody>
      <dsp:txXfrm>
        <a:off x="4650241" y="3050475"/>
        <a:ext cx="930107" cy="929894"/>
      </dsp:txXfrm>
    </dsp:sp>
    <dsp:sp modelId="{E52485FB-6369-4999-B571-EF98A9BAEF2A}">
      <dsp:nvSpPr>
        <dsp:cNvPr id="0" name=""/>
        <dsp:cNvSpPr/>
      </dsp:nvSpPr>
      <dsp:spPr>
        <a:xfrm>
          <a:off x="4950231" y="2722872"/>
          <a:ext cx="260817" cy="260821"/>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1B50A-6426-49F4-9BE1-21FFD19E8E5E}">
      <dsp:nvSpPr>
        <dsp:cNvPr id="0" name=""/>
        <dsp:cNvSpPr/>
      </dsp:nvSpPr>
      <dsp:spPr>
        <a:xfrm>
          <a:off x="1110610" y="172290"/>
          <a:ext cx="3694386" cy="3646600"/>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Playgrounds</a:t>
          </a:r>
        </a:p>
      </dsp:txBody>
      <dsp:txXfrm>
        <a:off x="1651640" y="706322"/>
        <a:ext cx="2612326" cy="2578536"/>
      </dsp:txXfrm>
    </dsp:sp>
    <dsp:sp modelId="{055D8A59-DD4B-4EE7-8CAE-F62BF84DB2D8}">
      <dsp:nvSpPr>
        <dsp:cNvPr id="0" name=""/>
        <dsp:cNvSpPr/>
      </dsp:nvSpPr>
      <dsp:spPr>
        <a:xfrm>
          <a:off x="3206579" y="74571"/>
          <a:ext cx="391397" cy="391819"/>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C997F6C-662A-4748-A52B-7E5F27587FB9}">
      <dsp:nvSpPr>
        <dsp:cNvPr id="0" name=""/>
        <dsp:cNvSpPr/>
      </dsp:nvSpPr>
      <dsp:spPr>
        <a:xfrm>
          <a:off x="2280080" y="3494326"/>
          <a:ext cx="283799" cy="283622"/>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7ED92C7-922A-45F9-9470-66F1B0543DD9}">
      <dsp:nvSpPr>
        <dsp:cNvPr id="0" name=""/>
        <dsp:cNvSpPr/>
      </dsp:nvSpPr>
      <dsp:spPr>
        <a:xfrm>
          <a:off x="4944758" y="1663909"/>
          <a:ext cx="283799" cy="283622"/>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8C35BE9-0AE0-4B29-A838-828530C19782}">
      <dsp:nvSpPr>
        <dsp:cNvPr id="0" name=""/>
        <dsp:cNvSpPr/>
      </dsp:nvSpPr>
      <dsp:spPr>
        <a:xfrm>
          <a:off x="3588589" y="3795807"/>
          <a:ext cx="391397" cy="391819"/>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1CFE984-2BD5-4A26-88C0-96882B79284E}">
      <dsp:nvSpPr>
        <dsp:cNvPr id="0" name=""/>
        <dsp:cNvSpPr/>
      </dsp:nvSpPr>
      <dsp:spPr>
        <a:xfrm>
          <a:off x="2359515" y="630787"/>
          <a:ext cx="283799" cy="283622"/>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1AA9E75-165D-4FF3-B0DB-D889C48B43C6}">
      <dsp:nvSpPr>
        <dsp:cNvPr id="0" name=""/>
        <dsp:cNvSpPr/>
      </dsp:nvSpPr>
      <dsp:spPr>
        <a:xfrm>
          <a:off x="1466234" y="2254790"/>
          <a:ext cx="283799" cy="283622"/>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B45CCA0-262F-438E-8120-B84C653E77E5}">
      <dsp:nvSpPr>
        <dsp:cNvPr id="0" name=""/>
        <dsp:cNvSpPr/>
      </dsp:nvSpPr>
      <dsp:spPr>
        <a:xfrm>
          <a:off x="97066" y="870291"/>
          <a:ext cx="1431271" cy="1431244"/>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More parks</a:t>
          </a:r>
        </a:p>
      </dsp:txBody>
      <dsp:txXfrm>
        <a:off x="306671" y="1079892"/>
        <a:ext cx="1012061" cy="1012042"/>
      </dsp:txXfrm>
    </dsp:sp>
    <dsp:sp modelId="{915C8935-46BA-4742-8178-773542D04EC0}">
      <dsp:nvSpPr>
        <dsp:cNvPr id="0" name=""/>
        <dsp:cNvSpPr/>
      </dsp:nvSpPr>
      <dsp:spPr>
        <a:xfrm>
          <a:off x="2810849" y="643392"/>
          <a:ext cx="391397" cy="391819"/>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A53CCB1-CB8E-4DA5-9EDB-E1C1AE5EAE8A}">
      <dsp:nvSpPr>
        <dsp:cNvPr id="0" name=""/>
        <dsp:cNvSpPr/>
      </dsp:nvSpPr>
      <dsp:spPr>
        <a:xfrm>
          <a:off x="232105" y="2720666"/>
          <a:ext cx="707692" cy="708006"/>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3889127-354B-4E13-A222-174235560174}">
      <dsp:nvSpPr>
        <dsp:cNvPr id="0" name=""/>
        <dsp:cNvSpPr/>
      </dsp:nvSpPr>
      <dsp:spPr>
        <a:xfrm>
          <a:off x="4758062" y="-74571"/>
          <a:ext cx="2074742" cy="197428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Open space</a:t>
          </a:r>
        </a:p>
      </dsp:txBody>
      <dsp:txXfrm>
        <a:off x="5061901" y="214557"/>
        <a:ext cx="1467064" cy="1396031"/>
      </dsp:txXfrm>
    </dsp:sp>
    <dsp:sp modelId="{D668D5CB-1152-43FD-A007-4AF8E3A20325}">
      <dsp:nvSpPr>
        <dsp:cNvPr id="0" name=""/>
        <dsp:cNvSpPr/>
      </dsp:nvSpPr>
      <dsp:spPr>
        <a:xfrm>
          <a:off x="4440708" y="1185427"/>
          <a:ext cx="391397" cy="391819"/>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2E0740A-99EB-412F-82B3-7CA49D91142C}">
      <dsp:nvSpPr>
        <dsp:cNvPr id="0" name=""/>
        <dsp:cNvSpPr/>
      </dsp:nvSpPr>
      <dsp:spPr>
        <a:xfrm>
          <a:off x="-37250" y="3563131"/>
          <a:ext cx="283799" cy="283622"/>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DD9AA8-D451-4523-838A-E80797FE528F}">
      <dsp:nvSpPr>
        <dsp:cNvPr id="0" name=""/>
        <dsp:cNvSpPr/>
      </dsp:nvSpPr>
      <dsp:spPr>
        <a:xfrm>
          <a:off x="2790629" y="3159231"/>
          <a:ext cx="283799" cy="283622"/>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0A4CE93-DFC8-4A4E-9B37-F57D4521A6C5}">
      <dsp:nvSpPr>
        <dsp:cNvPr id="0" name=""/>
        <dsp:cNvSpPr/>
      </dsp:nvSpPr>
      <dsp:spPr>
        <a:xfrm>
          <a:off x="4677985" y="2865133"/>
          <a:ext cx="2015974" cy="1864653"/>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Arts and Cultural Programs</a:t>
          </a:r>
        </a:p>
      </dsp:txBody>
      <dsp:txXfrm>
        <a:off x="4973218" y="3138205"/>
        <a:ext cx="1425508" cy="1318509"/>
      </dsp:txXfrm>
    </dsp:sp>
    <dsp:sp modelId="{85D37874-4083-43BE-95FD-4283BF52852B}">
      <dsp:nvSpPr>
        <dsp:cNvPr id="0" name=""/>
        <dsp:cNvSpPr/>
      </dsp:nvSpPr>
      <dsp:spPr>
        <a:xfrm>
          <a:off x="5349154" y="2620873"/>
          <a:ext cx="283799" cy="283622"/>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F0407CB-7DD8-4F60-B27B-91955D679E76}">
      <dsp:nvSpPr>
        <dsp:cNvPr id="0" name=""/>
        <dsp:cNvSpPr/>
      </dsp:nvSpPr>
      <dsp:spPr>
        <a:xfrm>
          <a:off x="1644601" y="3895600"/>
          <a:ext cx="1431271" cy="1431244"/>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Special events</a:t>
          </a:r>
        </a:p>
      </dsp:txBody>
      <dsp:txXfrm>
        <a:off x="1854206" y="4105201"/>
        <a:ext cx="1012061" cy="1012042"/>
      </dsp:txXfrm>
    </dsp:sp>
    <dsp:sp modelId="{A92EE05D-FA94-4B54-BD67-94C5D7DFADCF}">
      <dsp:nvSpPr>
        <dsp:cNvPr id="0" name=""/>
        <dsp:cNvSpPr/>
      </dsp:nvSpPr>
      <dsp:spPr>
        <a:xfrm>
          <a:off x="2922780" y="3847279"/>
          <a:ext cx="283799" cy="283622"/>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3" tIns="46587" rIns="93173"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3" tIns="46587" rIns="93173" bIns="46587" rtlCol="0"/>
          <a:lstStyle>
            <a:lvl1pPr algn="r">
              <a:defRPr sz="1200"/>
            </a:lvl1pPr>
          </a:lstStyle>
          <a:p>
            <a:fld id="{D6D4624E-E68A-467E-BF03-D8E6D2EA062A}" type="datetimeFigureOut">
              <a:rPr lang="en-US" smtClean="0"/>
              <a:t>7/12/2024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3" tIns="46587" rIns="93173" bIns="46587"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3" tIns="46587" rIns="93173"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3" tIns="46587" rIns="93173"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3" tIns="46587" rIns="93173" bIns="46587" rtlCol="0" anchor="b"/>
          <a:lstStyle>
            <a:lvl1pPr algn="r">
              <a:defRPr sz="1200"/>
            </a:lvl1pPr>
          </a:lstStyle>
          <a:p>
            <a:fld id="{1C7FCFE6-CF75-4AC5-B2B4-4BFB50854F0B}" type="slidenum">
              <a:rPr lang="en-US" smtClean="0"/>
              <a:t>‹#›</a:t>
            </a:fld>
            <a:endParaRPr lang="en-US"/>
          </a:p>
        </p:txBody>
      </p:sp>
    </p:spTree>
    <p:extLst>
      <p:ext uri="{BB962C8B-B14F-4D97-AF65-F5344CB8AC3E}">
        <p14:creationId xmlns:p14="http://schemas.microsoft.com/office/powerpoint/2010/main" val="2962645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0">
              <a:defRPr/>
            </a:pPr>
            <a:r>
              <a:rPr lang="en-US" dirty="0"/>
              <a:t>As an initial step in kicking off the process to develop a comprehensive plan for the Lincoln City/New Bern, we thought it would be appropriate to provide a primer on comprehensive planning and what it means for Wendell. In this brief presentation, we also aim to answer your questions about the process. We want you to know what to expect along the way. More importantly, we want to know about your expectations. So, at the end, we have a couple of questions for you, as we’d like to find out what you hope to accomplish with the process and/or the plan itself.</a:t>
            </a:r>
          </a:p>
          <a:p>
            <a:endParaRPr lang="en-US" dirty="0"/>
          </a:p>
        </p:txBody>
      </p:sp>
      <p:sp>
        <p:nvSpPr>
          <p:cNvPr id="4" name="Slide Number Placeholder 3"/>
          <p:cNvSpPr>
            <a:spLocks noGrp="1"/>
          </p:cNvSpPr>
          <p:nvPr>
            <p:ph type="sldNum" sz="quarter" idx="5"/>
          </p:nvPr>
        </p:nvSpPr>
        <p:spPr/>
        <p:txBody>
          <a:bodyPr/>
          <a:lstStyle/>
          <a:p>
            <a:pPr defTabSz="931730">
              <a:defRPr/>
            </a:pPr>
            <a:fld id="{9CA004F4-F240-48F9-8AE1-486585C7F00D}" type="slidenum">
              <a:rPr lang="en-US">
                <a:solidFill>
                  <a:prstClr val="black"/>
                </a:solidFill>
                <a:latin typeface="Calibri" panose="020F0502020204030204"/>
              </a:rPr>
              <a:pPr defTabSz="931730">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28853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D2406-E907-7D1E-E77A-C72C2D047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FA1B2-737C-647D-A7AC-3FE8D7BAFE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6B2D1A-F421-0460-CF90-DD72BD7351C7}"/>
              </a:ext>
            </a:extLst>
          </p:cNvPr>
          <p:cNvSpPr>
            <a:spLocks noGrp="1"/>
          </p:cNvSpPr>
          <p:nvPr>
            <p:ph type="body" idx="1"/>
          </p:nvPr>
        </p:nvSpPr>
        <p:spPr/>
        <p:txBody>
          <a:bodyPr/>
          <a:lstStyle/>
          <a:p>
            <a:r>
              <a:rPr lang="en-US" dirty="0"/>
              <a:t>This presentation has 3 parts:</a:t>
            </a:r>
          </a:p>
          <a:p>
            <a:r>
              <a:rPr lang="en-US" dirty="0"/>
              <a:t>--an introduction to comprehensive planning</a:t>
            </a:r>
          </a:p>
          <a:p>
            <a:r>
              <a:rPr lang="en-US" dirty="0"/>
              <a:t>--an overview of the process </a:t>
            </a:r>
          </a:p>
          <a:p>
            <a:r>
              <a:rPr lang="en-US" dirty="0"/>
              <a:t>--and discussion questions</a:t>
            </a:r>
          </a:p>
        </p:txBody>
      </p:sp>
      <p:sp>
        <p:nvSpPr>
          <p:cNvPr id="4" name="Slide Number Placeholder 3">
            <a:extLst>
              <a:ext uri="{FF2B5EF4-FFF2-40B4-BE49-F238E27FC236}">
                <a16:creationId xmlns:a16="http://schemas.microsoft.com/office/drawing/2014/main" id="{3524997E-D3CC-13EE-9E12-8EBFDF45DB4F}"/>
              </a:ext>
            </a:extLst>
          </p:cNvPr>
          <p:cNvSpPr>
            <a:spLocks noGrp="1"/>
          </p:cNvSpPr>
          <p:nvPr>
            <p:ph type="sldNum" sz="quarter" idx="5"/>
          </p:nvPr>
        </p:nvSpPr>
        <p:spPr/>
        <p:txBody>
          <a:bodyPr/>
          <a:lstStyle/>
          <a:p>
            <a:pPr defTabSz="931730">
              <a:defRPr/>
            </a:pPr>
            <a:fld id="{1C7FCFE6-CF75-4AC5-B2B4-4BFB50854F0B}" type="slidenum">
              <a:rPr lang="en-US">
                <a:solidFill>
                  <a:prstClr val="black"/>
                </a:solidFill>
                <a:latin typeface="Calibri" panose="020F0502020204030204"/>
              </a:rPr>
              <a:pPr defTabSz="931730">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663652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C021E-B697-B9B3-B214-49725A0278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E64F0-BE84-4CDC-9555-1961710D12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30A36D-ACCB-D68A-239D-D2857B90C131}"/>
              </a:ext>
            </a:extLst>
          </p:cNvPr>
          <p:cNvSpPr>
            <a:spLocks noGrp="1"/>
          </p:cNvSpPr>
          <p:nvPr>
            <p:ph type="body" idx="1"/>
          </p:nvPr>
        </p:nvSpPr>
        <p:spPr/>
        <p:txBody>
          <a:bodyPr/>
          <a:lstStyle/>
          <a:p>
            <a:r>
              <a:rPr lang="en-US" dirty="0"/>
              <a:t>This presentation has 3 parts:</a:t>
            </a:r>
          </a:p>
          <a:p>
            <a:r>
              <a:rPr lang="en-US" dirty="0"/>
              <a:t>--an introduction to comprehensive planning</a:t>
            </a:r>
          </a:p>
          <a:p>
            <a:r>
              <a:rPr lang="en-US" dirty="0"/>
              <a:t>--an overview of the process </a:t>
            </a:r>
          </a:p>
          <a:p>
            <a:r>
              <a:rPr lang="en-US" dirty="0"/>
              <a:t>--and discussion questions</a:t>
            </a:r>
          </a:p>
        </p:txBody>
      </p:sp>
      <p:sp>
        <p:nvSpPr>
          <p:cNvPr id="4" name="Slide Number Placeholder 3">
            <a:extLst>
              <a:ext uri="{FF2B5EF4-FFF2-40B4-BE49-F238E27FC236}">
                <a16:creationId xmlns:a16="http://schemas.microsoft.com/office/drawing/2014/main" id="{9B430BAD-1FCD-EE6C-8A02-B3BFE19F9E8A}"/>
              </a:ext>
            </a:extLst>
          </p:cNvPr>
          <p:cNvSpPr>
            <a:spLocks noGrp="1"/>
          </p:cNvSpPr>
          <p:nvPr>
            <p:ph type="sldNum" sz="quarter" idx="5"/>
          </p:nvPr>
        </p:nvSpPr>
        <p:spPr/>
        <p:txBody>
          <a:bodyPr/>
          <a:lstStyle/>
          <a:p>
            <a:pPr defTabSz="931730">
              <a:defRPr/>
            </a:pPr>
            <a:fld id="{1C7FCFE6-CF75-4AC5-B2B4-4BFB50854F0B}" type="slidenum">
              <a:rPr lang="en-US">
                <a:solidFill>
                  <a:prstClr val="black"/>
                </a:solidFill>
                <a:latin typeface="Calibri" panose="020F0502020204030204"/>
              </a:rPr>
              <a:pPr defTabSz="931730">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073700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about 6 objectives of all community planning processes and the resulting plans that we consider benefits to the community: </a:t>
            </a:r>
          </a:p>
          <a:p>
            <a:pPr marL="174700" indent="-174700">
              <a:buFont typeface="Arial" panose="020B0604020202020204" pitchFamily="34" charset="0"/>
              <a:buChar char="•"/>
            </a:pPr>
            <a:r>
              <a:rPr lang="en-US" dirty="0"/>
              <a:t>The first is framing the issues and opportunities. By defining them, we can create a “snapshot” of what’s happening today so everyone can move forward with purpose.</a:t>
            </a:r>
          </a:p>
          <a:p>
            <a:pPr marL="174700" indent="-174700">
              <a:buFont typeface="Arial" panose="020B0604020202020204" pitchFamily="34" charset="0"/>
              <a:buChar char="•"/>
            </a:pPr>
            <a:r>
              <a:rPr lang="en-US" dirty="0"/>
              <a:t>We can then focus on what we want for the future of the community. We need a clear view of that future condition. We can all move in the same direction if we’re working toward a shared vision.</a:t>
            </a:r>
          </a:p>
          <a:p>
            <a:pPr marL="174700" indent="-174700">
              <a:buFont typeface="Arial" panose="020B0604020202020204" pitchFamily="34" charset="0"/>
              <a:buChar char="•"/>
            </a:pPr>
            <a:r>
              <a:rPr lang="en-US" dirty="0"/>
              <a:t>The plan, which will have detailed recommendations and implementation strategies, should serve as a guide in all decision making. This is especially important when City leaders are faced with decisions about development approvals and the use of tax revenue for capital investments, such as utilities to support desired development or parks and other public amenities to improve the quality of life in the community.</a:t>
            </a:r>
          </a:p>
          <a:p>
            <a:pPr marL="174700" indent="-174700">
              <a:buFont typeface="Arial" panose="020B0604020202020204" pitchFamily="34" charset="0"/>
              <a:buChar char="•"/>
            </a:pPr>
            <a:r>
              <a:rPr lang="en-US" dirty="0"/>
              <a:t>The plan should also have everyone singing from the same sheet of music, so to speak.  By communicating what the community wants and how to achieve it, all department and partner agencies can coordinate efforts to maximize available resources.</a:t>
            </a:r>
          </a:p>
          <a:p>
            <a:pPr marL="174700" indent="-174700">
              <a:buFont typeface="Arial" panose="020B0604020202020204" pitchFamily="34" charset="0"/>
              <a:buChar char="•"/>
            </a:pPr>
            <a:r>
              <a:rPr lang="en-US" dirty="0"/>
              <a:t>When pursuing grants, the adopted plan can increase chances of obtaining funding. It can strengthen the application by demonstrating the City’s commitment to specific improvements.</a:t>
            </a:r>
          </a:p>
          <a:p>
            <a:pPr marL="174700" indent="-174700">
              <a:buFont typeface="Arial" panose="020B0604020202020204" pitchFamily="34" charset="0"/>
              <a:buChar char="•"/>
            </a:pPr>
            <a:r>
              <a:rPr lang="en-US" dirty="0"/>
              <a:t>And, finally, the plan is a step toward compliance with State statutes… among other things, an up-to-date plan is required as a foundation for local land development regulations, such as zoning. Soon, the City will be subject to the new requirements of 160D.</a:t>
            </a:r>
          </a:p>
          <a:p>
            <a:endParaRPr lang="en-US" dirty="0"/>
          </a:p>
        </p:txBody>
      </p:sp>
      <p:sp>
        <p:nvSpPr>
          <p:cNvPr id="4" name="Slide Number Placeholder 3"/>
          <p:cNvSpPr>
            <a:spLocks noGrp="1"/>
          </p:cNvSpPr>
          <p:nvPr>
            <p:ph type="sldNum" sz="quarter" idx="5"/>
          </p:nvPr>
        </p:nvSpPr>
        <p:spPr/>
        <p:txBody>
          <a:bodyPr/>
          <a:lstStyle/>
          <a:p>
            <a:fld id="{1C7FCFE6-CF75-4AC5-B2B4-4BFB50854F0B}" type="slidenum">
              <a:rPr lang="en-US" smtClean="0"/>
              <a:t>12</a:t>
            </a:fld>
            <a:endParaRPr lang="en-US"/>
          </a:p>
        </p:txBody>
      </p:sp>
    </p:spTree>
    <p:extLst>
      <p:ext uri="{BB962C8B-B14F-4D97-AF65-F5344CB8AC3E}">
        <p14:creationId xmlns:p14="http://schemas.microsoft.com/office/powerpoint/2010/main" val="1860169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about 6 objectives of all community planning processes and the resulting plans that we consider benefits to the community: </a:t>
            </a:r>
          </a:p>
          <a:p>
            <a:pPr marL="174700" indent="-174700">
              <a:buFont typeface="Arial" panose="020B0604020202020204" pitchFamily="34" charset="0"/>
              <a:buChar char="•"/>
            </a:pPr>
            <a:r>
              <a:rPr lang="en-US" dirty="0"/>
              <a:t>The first is framing the issues and opportunities. By defining them, we can create a “snapshot” of what’s happening today so everyone can move forward with purpose.</a:t>
            </a:r>
          </a:p>
          <a:p>
            <a:pPr marL="174700" indent="-174700">
              <a:buFont typeface="Arial" panose="020B0604020202020204" pitchFamily="34" charset="0"/>
              <a:buChar char="•"/>
            </a:pPr>
            <a:r>
              <a:rPr lang="en-US" dirty="0"/>
              <a:t>We can then focus on what we want for the future of the community. We need a clear view of that future condition. We can all move in the same direction if we’re working toward a shared vision.</a:t>
            </a:r>
          </a:p>
          <a:p>
            <a:pPr marL="174700" indent="-174700">
              <a:buFont typeface="Arial" panose="020B0604020202020204" pitchFamily="34" charset="0"/>
              <a:buChar char="•"/>
            </a:pPr>
            <a:r>
              <a:rPr lang="en-US" dirty="0"/>
              <a:t>The plan, which will have detailed recommendations and implementation strategies, should serve as a guide in all decision making. This is especially important when City leaders are faced with decisions about development approvals and the use of tax revenue for capital investments, such as utilities to support desired development or parks and other public amenities to improve the quality of life in the community.</a:t>
            </a:r>
          </a:p>
          <a:p>
            <a:pPr marL="174700" indent="-174700">
              <a:buFont typeface="Arial" panose="020B0604020202020204" pitchFamily="34" charset="0"/>
              <a:buChar char="•"/>
            </a:pPr>
            <a:r>
              <a:rPr lang="en-US" dirty="0"/>
              <a:t>The plan should also have everyone singing from the same sheet of music, so to speak.  By communicating what the community wants and how to achieve it, all department and partner agencies can coordinate efforts to maximize available resources.</a:t>
            </a:r>
          </a:p>
          <a:p>
            <a:pPr marL="174700" indent="-174700">
              <a:buFont typeface="Arial" panose="020B0604020202020204" pitchFamily="34" charset="0"/>
              <a:buChar char="•"/>
            </a:pPr>
            <a:r>
              <a:rPr lang="en-US" dirty="0"/>
              <a:t>When pursuing grants, the adopted plan can increase chances of obtaining funding. It can strengthen the application by demonstrating the City’s commitment to specific improvements.</a:t>
            </a:r>
          </a:p>
          <a:p>
            <a:pPr marL="174700" indent="-174700">
              <a:buFont typeface="Arial" panose="020B0604020202020204" pitchFamily="34" charset="0"/>
              <a:buChar char="•"/>
            </a:pPr>
            <a:r>
              <a:rPr lang="en-US" dirty="0"/>
              <a:t>And, finally, the plan is a step toward compliance with State statutes… among other things, an up-to-date plan is required as a foundation for local land development regulations, such as zoning. Soon, the City will be subject to the new requirements of 160D.</a:t>
            </a:r>
          </a:p>
          <a:p>
            <a:endParaRPr lang="en-US" dirty="0"/>
          </a:p>
        </p:txBody>
      </p:sp>
      <p:sp>
        <p:nvSpPr>
          <p:cNvPr id="4" name="Slide Number Placeholder 3"/>
          <p:cNvSpPr>
            <a:spLocks noGrp="1"/>
          </p:cNvSpPr>
          <p:nvPr>
            <p:ph type="sldNum" sz="quarter" idx="5"/>
          </p:nvPr>
        </p:nvSpPr>
        <p:spPr/>
        <p:txBody>
          <a:bodyPr/>
          <a:lstStyle/>
          <a:p>
            <a:fld id="{1C7FCFE6-CF75-4AC5-B2B4-4BFB50854F0B}" type="slidenum">
              <a:rPr lang="en-US" smtClean="0"/>
              <a:t>13</a:t>
            </a:fld>
            <a:endParaRPr lang="en-US"/>
          </a:p>
        </p:txBody>
      </p:sp>
    </p:spTree>
    <p:extLst>
      <p:ext uri="{BB962C8B-B14F-4D97-AF65-F5344CB8AC3E}">
        <p14:creationId xmlns:p14="http://schemas.microsoft.com/office/powerpoint/2010/main" val="2962185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about 6 objectives of all community planning processes and the resulting plans that we consider benefits to the community: </a:t>
            </a:r>
          </a:p>
          <a:p>
            <a:pPr marL="174700" indent="-174700">
              <a:buFont typeface="Arial" panose="020B0604020202020204" pitchFamily="34" charset="0"/>
              <a:buChar char="•"/>
            </a:pPr>
            <a:r>
              <a:rPr lang="en-US" dirty="0"/>
              <a:t>The first is framing the issues and opportunities. By defining them, we can create a “snapshot” of what’s happening today so everyone can move forward with purpose.</a:t>
            </a:r>
          </a:p>
          <a:p>
            <a:pPr marL="174700" indent="-174700">
              <a:buFont typeface="Arial" panose="020B0604020202020204" pitchFamily="34" charset="0"/>
              <a:buChar char="•"/>
            </a:pPr>
            <a:r>
              <a:rPr lang="en-US" dirty="0"/>
              <a:t>We can then focus on what we want for the future of the community. We need a clear view of that future condition. We can all move in the same direction if we’re working toward a shared vision.</a:t>
            </a:r>
          </a:p>
          <a:p>
            <a:pPr marL="174700" indent="-174700">
              <a:buFont typeface="Arial" panose="020B0604020202020204" pitchFamily="34" charset="0"/>
              <a:buChar char="•"/>
            </a:pPr>
            <a:r>
              <a:rPr lang="en-US" dirty="0"/>
              <a:t>The plan, which will have detailed recommendations and implementation strategies, should serve as a guide in all decision making. This is especially important when City leaders are faced with decisions about development approvals and the use of tax revenue for capital investments, such as utilities to support desired development or parks and other public amenities to improve the quality of life in the community.</a:t>
            </a:r>
          </a:p>
          <a:p>
            <a:pPr marL="174700" indent="-174700">
              <a:buFont typeface="Arial" panose="020B0604020202020204" pitchFamily="34" charset="0"/>
              <a:buChar char="•"/>
            </a:pPr>
            <a:r>
              <a:rPr lang="en-US" dirty="0"/>
              <a:t>The plan should also have everyone singing from the same sheet of music, so to speak.  By communicating what the community wants and how to achieve it, all department and partner agencies can coordinate efforts to maximize available resources.</a:t>
            </a:r>
          </a:p>
          <a:p>
            <a:pPr marL="174700" indent="-174700">
              <a:buFont typeface="Arial" panose="020B0604020202020204" pitchFamily="34" charset="0"/>
              <a:buChar char="•"/>
            </a:pPr>
            <a:r>
              <a:rPr lang="en-US" dirty="0"/>
              <a:t>When pursuing grants, the adopted plan can increase chances of obtaining funding. It can strengthen the application by demonstrating the City’s commitment to specific improvements.</a:t>
            </a:r>
          </a:p>
          <a:p>
            <a:pPr marL="174700" indent="-174700">
              <a:buFont typeface="Arial" panose="020B0604020202020204" pitchFamily="34" charset="0"/>
              <a:buChar char="•"/>
            </a:pPr>
            <a:r>
              <a:rPr lang="en-US" dirty="0"/>
              <a:t>And, finally, the plan is a step toward compliance with State statutes… among other things, an up-to-date plan is required as a foundation for local land development regulations, such as zoning. Soon, the City will be subject to the new requirements of 160D.</a:t>
            </a:r>
          </a:p>
          <a:p>
            <a:endParaRPr lang="en-US" dirty="0"/>
          </a:p>
        </p:txBody>
      </p:sp>
      <p:sp>
        <p:nvSpPr>
          <p:cNvPr id="4" name="Slide Number Placeholder 3"/>
          <p:cNvSpPr>
            <a:spLocks noGrp="1"/>
          </p:cNvSpPr>
          <p:nvPr>
            <p:ph type="sldNum" sz="quarter" idx="5"/>
          </p:nvPr>
        </p:nvSpPr>
        <p:spPr/>
        <p:txBody>
          <a:bodyPr/>
          <a:lstStyle/>
          <a:p>
            <a:fld id="{1C7FCFE6-CF75-4AC5-B2B4-4BFB50854F0B}" type="slidenum">
              <a:rPr lang="en-US" smtClean="0"/>
              <a:t>14</a:t>
            </a:fld>
            <a:endParaRPr lang="en-US"/>
          </a:p>
        </p:txBody>
      </p:sp>
    </p:spTree>
    <p:extLst>
      <p:ext uri="{BB962C8B-B14F-4D97-AF65-F5344CB8AC3E}">
        <p14:creationId xmlns:p14="http://schemas.microsoft.com/office/powerpoint/2010/main" val="1321324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about 6 objectives of all community planning processes and the resulting plans that we consider benefits to the community: </a:t>
            </a:r>
          </a:p>
          <a:p>
            <a:pPr marL="174700" indent="-174700">
              <a:buFont typeface="Arial" panose="020B0604020202020204" pitchFamily="34" charset="0"/>
              <a:buChar char="•"/>
            </a:pPr>
            <a:r>
              <a:rPr lang="en-US" dirty="0"/>
              <a:t>The first is framing the issues and opportunities. By defining them, we can create a “snapshot” of what’s happening today so everyone can move forward with purpose.</a:t>
            </a:r>
          </a:p>
          <a:p>
            <a:pPr marL="174700" indent="-174700">
              <a:buFont typeface="Arial" panose="020B0604020202020204" pitchFamily="34" charset="0"/>
              <a:buChar char="•"/>
            </a:pPr>
            <a:r>
              <a:rPr lang="en-US" dirty="0"/>
              <a:t>We can then focus on what we want for the future of the community. We need a clear view of that future condition. We can all move in the same direction if we’re working toward a shared vision.</a:t>
            </a:r>
          </a:p>
          <a:p>
            <a:pPr marL="174700" indent="-174700">
              <a:buFont typeface="Arial" panose="020B0604020202020204" pitchFamily="34" charset="0"/>
              <a:buChar char="•"/>
            </a:pPr>
            <a:r>
              <a:rPr lang="en-US" dirty="0"/>
              <a:t>The plan, which will have detailed recommendations and implementation strategies, should serve as a guide in all decision making. This is especially important when City leaders are faced with decisions about development approvals and the use of tax revenue for capital investments, such as utilities to support desired development or parks and other public amenities to improve the quality of life in the community.</a:t>
            </a:r>
          </a:p>
          <a:p>
            <a:pPr marL="174700" indent="-174700">
              <a:buFont typeface="Arial" panose="020B0604020202020204" pitchFamily="34" charset="0"/>
              <a:buChar char="•"/>
            </a:pPr>
            <a:r>
              <a:rPr lang="en-US" dirty="0"/>
              <a:t>The plan should also have everyone singing from the same sheet of music, so to speak.  By communicating what the community wants and how to achieve it, all department and partner agencies can coordinate efforts to maximize available resources.</a:t>
            </a:r>
          </a:p>
          <a:p>
            <a:pPr marL="174700" indent="-174700">
              <a:buFont typeface="Arial" panose="020B0604020202020204" pitchFamily="34" charset="0"/>
              <a:buChar char="•"/>
            </a:pPr>
            <a:r>
              <a:rPr lang="en-US" dirty="0"/>
              <a:t>When pursuing grants, the adopted plan can increase chances of obtaining funding. It can strengthen the application by demonstrating the City’s commitment to specific improvements.</a:t>
            </a:r>
          </a:p>
          <a:p>
            <a:pPr marL="174700" indent="-174700">
              <a:buFont typeface="Arial" panose="020B0604020202020204" pitchFamily="34" charset="0"/>
              <a:buChar char="•"/>
            </a:pPr>
            <a:r>
              <a:rPr lang="en-US" dirty="0"/>
              <a:t>And, finally, the plan is a step toward compliance with State statutes… among other things, an up-to-date plan is required as a foundation for local land development regulations, such as zoning. Soon, the City will be subject to the new requirements of 160D.</a:t>
            </a:r>
          </a:p>
          <a:p>
            <a:endParaRPr lang="en-US" dirty="0"/>
          </a:p>
        </p:txBody>
      </p:sp>
      <p:sp>
        <p:nvSpPr>
          <p:cNvPr id="4" name="Slide Number Placeholder 3"/>
          <p:cNvSpPr>
            <a:spLocks noGrp="1"/>
          </p:cNvSpPr>
          <p:nvPr>
            <p:ph type="sldNum" sz="quarter" idx="5"/>
          </p:nvPr>
        </p:nvSpPr>
        <p:spPr/>
        <p:txBody>
          <a:bodyPr/>
          <a:lstStyle/>
          <a:p>
            <a:fld id="{1C7FCFE6-CF75-4AC5-B2B4-4BFB50854F0B}" type="slidenum">
              <a:rPr lang="en-US" smtClean="0"/>
              <a:t>15</a:t>
            </a:fld>
            <a:endParaRPr lang="en-US"/>
          </a:p>
        </p:txBody>
      </p:sp>
    </p:spTree>
    <p:extLst>
      <p:ext uri="{BB962C8B-B14F-4D97-AF65-F5344CB8AC3E}">
        <p14:creationId xmlns:p14="http://schemas.microsoft.com/office/powerpoint/2010/main" val="2185784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conduct virtual meetings, including some that offer live presentations along with live polling and chats.</a:t>
            </a:r>
          </a:p>
          <a:p>
            <a:r>
              <a:rPr lang="en-US" dirty="0"/>
              <a:t>Pre-recorded presentations, like this one, can be accompanied by brief surveys so we can share information and get the feedback we need.</a:t>
            </a:r>
          </a:p>
          <a:p>
            <a:r>
              <a:rPr lang="en-US" dirty="0">
                <a:solidFill>
                  <a:srgbClr val="FF0000"/>
                </a:solidFill>
              </a:rPr>
              <a:t>But how do we reach folks who do not have internet access?</a:t>
            </a:r>
          </a:p>
          <a:p>
            <a:r>
              <a:rPr lang="en-US" dirty="0">
                <a:solidFill>
                  <a:srgbClr val="FF0000"/>
                </a:solidFill>
              </a:rPr>
              <a:t>The City will utilize other means.  For example, staff will reach out with paper surveys that can be mailed back to the City.  Also, the City will encourage and facilitate the use of apps like </a:t>
            </a:r>
            <a:r>
              <a:rPr lang="en-US" dirty="0" err="1">
                <a:solidFill>
                  <a:srgbClr val="FF0000"/>
                </a:solidFill>
              </a:rPr>
              <a:t>Nextdoor</a:t>
            </a:r>
            <a:r>
              <a:rPr lang="en-US" dirty="0">
                <a:solidFill>
                  <a:srgbClr val="FF0000"/>
                </a:solidFill>
              </a:rPr>
              <a:t> and tap into public school and church communications.</a:t>
            </a:r>
            <a:endParaRPr lang="en-US" dirty="0"/>
          </a:p>
        </p:txBody>
      </p:sp>
      <p:sp>
        <p:nvSpPr>
          <p:cNvPr id="4" name="Slide Number Placeholder 3"/>
          <p:cNvSpPr>
            <a:spLocks noGrp="1"/>
          </p:cNvSpPr>
          <p:nvPr>
            <p:ph type="sldNum" sz="quarter" idx="5"/>
          </p:nvPr>
        </p:nvSpPr>
        <p:spPr/>
        <p:txBody>
          <a:bodyPr/>
          <a:lstStyle/>
          <a:p>
            <a:fld id="{1C7FCFE6-CF75-4AC5-B2B4-4BFB50854F0B}" type="slidenum">
              <a:rPr lang="en-US" smtClean="0"/>
              <a:t>16</a:t>
            </a:fld>
            <a:endParaRPr lang="en-US"/>
          </a:p>
        </p:txBody>
      </p:sp>
    </p:spTree>
    <p:extLst>
      <p:ext uri="{BB962C8B-B14F-4D97-AF65-F5344CB8AC3E}">
        <p14:creationId xmlns:p14="http://schemas.microsoft.com/office/powerpoint/2010/main" val="2656624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EB099-7291-B2E9-3482-F5FF9993F2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87F108-F64F-AA4D-3FFC-8B8E5FA5DF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50A655-E62B-8A21-F5C7-3A095E4E0068}"/>
              </a:ext>
            </a:extLst>
          </p:cNvPr>
          <p:cNvSpPr>
            <a:spLocks noGrp="1"/>
          </p:cNvSpPr>
          <p:nvPr>
            <p:ph type="body" idx="1"/>
          </p:nvPr>
        </p:nvSpPr>
        <p:spPr/>
        <p:txBody>
          <a:bodyPr/>
          <a:lstStyle/>
          <a:p>
            <a:r>
              <a:rPr lang="en-US" dirty="0"/>
              <a:t>This presentation has 3 parts:</a:t>
            </a:r>
          </a:p>
          <a:p>
            <a:r>
              <a:rPr lang="en-US" dirty="0"/>
              <a:t>--an introduction to comprehensive planning</a:t>
            </a:r>
          </a:p>
          <a:p>
            <a:r>
              <a:rPr lang="en-US" dirty="0"/>
              <a:t>--an overview of the process </a:t>
            </a:r>
          </a:p>
          <a:p>
            <a:r>
              <a:rPr lang="en-US" dirty="0"/>
              <a:t>--and discussion questions</a:t>
            </a:r>
          </a:p>
        </p:txBody>
      </p:sp>
      <p:sp>
        <p:nvSpPr>
          <p:cNvPr id="4" name="Slide Number Placeholder 3">
            <a:extLst>
              <a:ext uri="{FF2B5EF4-FFF2-40B4-BE49-F238E27FC236}">
                <a16:creationId xmlns:a16="http://schemas.microsoft.com/office/drawing/2014/main" id="{20817929-48F1-DD97-7439-4E9A7B305FA7}"/>
              </a:ext>
            </a:extLst>
          </p:cNvPr>
          <p:cNvSpPr>
            <a:spLocks noGrp="1"/>
          </p:cNvSpPr>
          <p:nvPr>
            <p:ph type="sldNum" sz="quarter" idx="5"/>
          </p:nvPr>
        </p:nvSpPr>
        <p:spPr/>
        <p:txBody>
          <a:bodyPr/>
          <a:lstStyle/>
          <a:p>
            <a:pPr defTabSz="931730">
              <a:defRPr/>
            </a:pPr>
            <a:fld id="{1C7FCFE6-CF75-4AC5-B2B4-4BFB50854F0B}" type="slidenum">
              <a:rPr lang="en-US">
                <a:solidFill>
                  <a:prstClr val="black"/>
                </a:solidFill>
                <a:latin typeface="Calibri" panose="020F0502020204030204"/>
              </a:rPr>
              <a:pPr defTabSz="931730">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1130840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has 3 parts:</a:t>
            </a:r>
          </a:p>
          <a:p>
            <a:r>
              <a:rPr lang="en-US" dirty="0"/>
              <a:t>--an introduction to comprehensive planning</a:t>
            </a:r>
          </a:p>
          <a:p>
            <a:r>
              <a:rPr lang="en-US" dirty="0"/>
              <a:t>--an overview of the process </a:t>
            </a:r>
          </a:p>
          <a:p>
            <a:r>
              <a:rPr lang="en-US" dirty="0"/>
              <a:t>--and discussion questions</a:t>
            </a:r>
          </a:p>
        </p:txBody>
      </p:sp>
      <p:sp>
        <p:nvSpPr>
          <p:cNvPr id="4" name="Slide Number Placeholder 3"/>
          <p:cNvSpPr>
            <a:spLocks noGrp="1"/>
          </p:cNvSpPr>
          <p:nvPr>
            <p:ph type="sldNum" sz="quarter" idx="5"/>
          </p:nvPr>
        </p:nvSpPr>
        <p:spPr/>
        <p:txBody>
          <a:bodyPr/>
          <a:lstStyle/>
          <a:p>
            <a:pPr defTabSz="931730">
              <a:defRPr/>
            </a:pPr>
            <a:fld id="{1C7FCFE6-CF75-4AC5-B2B4-4BFB50854F0B}" type="slidenum">
              <a:rPr lang="en-US">
                <a:solidFill>
                  <a:prstClr val="black"/>
                </a:solidFill>
                <a:latin typeface="Calibri" panose="020F0502020204030204"/>
              </a:rPr>
              <a:pPr defTabSz="931730">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1131684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conduct virtual meetings, including some that offer live presentations along with live polling and chats.</a:t>
            </a:r>
          </a:p>
          <a:p>
            <a:r>
              <a:rPr lang="en-US" dirty="0"/>
              <a:t>Pre-recorded presentations, like this one, can be accompanied by brief surveys so we can share information and get the feedback we need.</a:t>
            </a:r>
          </a:p>
          <a:p>
            <a:r>
              <a:rPr lang="en-US" dirty="0">
                <a:solidFill>
                  <a:srgbClr val="FF0000"/>
                </a:solidFill>
              </a:rPr>
              <a:t>But how do we reach folks who do not have internet access?</a:t>
            </a:r>
          </a:p>
          <a:p>
            <a:r>
              <a:rPr lang="en-US" dirty="0">
                <a:solidFill>
                  <a:srgbClr val="FF0000"/>
                </a:solidFill>
              </a:rPr>
              <a:t>The City will utilize other means.  For example, staff will reach out with paper surveys that can be mailed back to the City.  Also, the City will encourage and facilitate the use of apps like </a:t>
            </a:r>
            <a:r>
              <a:rPr lang="en-US" dirty="0" err="1">
                <a:solidFill>
                  <a:srgbClr val="FF0000"/>
                </a:solidFill>
              </a:rPr>
              <a:t>Nextdoor</a:t>
            </a:r>
            <a:r>
              <a:rPr lang="en-US" dirty="0">
                <a:solidFill>
                  <a:srgbClr val="FF0000"/>
                </a:solidFill>
              </a:rPr>
              <a:t> and tap into public school and church communications.</a:t>
            </a:r>
            <a:endParaRPr lang="en-US" dirty="0"/>
          </a:p>
        </p:txBody>
      </p:sp>
      <p:sp>
        <p:nvSpPr>
          <p:cNvPr id="4" name="Slide Number Placeholder 3"/>
          <p:cNvSpPr>
            <a:spLocks noGrp="1"/>
          </p:cNvSpPr>
          <p:nvPr>
            <p:ph type="sldNum" sz="quarter" idx="5"/>
          </p:nvPr>
        </p:nvSpPr>
        <p:spPr/>
        <p:txBody>
          <a:bodyPr/>
          <a:lstStyle/>
          <a:p>
            <a:fld id="{1C7FCFE6-CF75-4AC5-B2B4-4BFB50854F0B}" type="slidenum">
              <a:rPr lang="en-US" smtClean="0"/>
              <a:t>19</a:t>
            </a:fld>
            <a:endParaRPr lang="en-US"/>
          </a:p>
        </p:txBody>
      </p:sp>
    </p:spTree>
    <p:extLst>
      <p:ext uri="{BB962C8B-B14F-4D97-AF65-F5344CB8AC3E}">
        <p14:creationId xmlns:p14="http://schemas.microsoft.com/office/powerpoint/2010/main" val="62578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has 3 parts:</a:t>
            </a:r>
          </a:p>
          <a:p>
            <a:r>
              <a:rPr lang="en-US" dirty="0"/>
              <a:t>--an introduction to comprehensive planning</a:t>
            </a:r>
          </a:p>
          <a:p>
            <a:r>
              <a:rPr lang="en-US" dirty="0"/>
              <a:t>--an overview of the process </a:t>
            </a:r>
          </a:p>
          <a:p>
            <a:r>
              <a:rPr lang="en-US" dirty="0"/>
              <a:t>--and discussion questions</a:t>
            </a:r>
          </a:p>
        </p:txBody>
      </p:sp>
      <p:sp>
        <p:nvSpPr>
          <p:cNvPr id="4" name="Slide Number Placeholder 3"/>
          <p:cNvSpPr>
            <a:spLocks noGrp="1"/>
          </p:cNvSpPr>
          <p:nvPr>
            <p:ph type="sldNum" sz="quarter" idx="5"/>
          </p:nvPr>
        </p:nvSpPr>
        <p:spPr/>
        <p:txBody>
          <a:bodyPr/>
          <a:lstStyle/>
          <a:p>
            <a:pPr defTabSz="931730">
              <a:defRPr/>
            </a:pPr>
            <a:fld id="{1C7FCFE6-CF75-4AC5-B2B4-4BFB50854F0B}" type="slidenum">
              <a:rPr lang="en-US">
                <a:solidFill>
                  <a:prstClr val="black"/>
                </a:solidFill>
                <a:latin typeface="Calibri" panose="020F0502020204030204"/>
              </a:rPr>
              <a:pPr defTabSz="931730">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3193270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conduct virtual meetings, including some that offer live presentations along with live polling and chats.</a:t>
            </a:r>
          </a:p>
          <a:p>
            <a:r>
              <a:rPr lang="en-US" dirty="0"/>
              <a:t>Pre-recorded presentations, like this one, can be accompanied by brief surveys so we can share information and get the feedback we need.</a:t>
            </a:r>
          </a:p>
          <a:p>
            <a:r>
              <a:rPr lang="en-US" dirty="0">
                <a:solidFill>
                  <a:srgbClr val="FF0000"/>
                </a:solidFill>
              </a:rPr>
              <a:t>But how do we reach folks who do not have internet access?</a:t>
            </a:r>
          </a:p>
          <a:p>
            <a:r>
              <a:rPr lang="en-US" dirty="0">
                <a:solidFill>
                  <a:srgbClr val="FF0000"/>
                </a:solidFill>
              </a:rPr>
              <a:t>The City will utilize other means.  For example, staff will reach out with paper surveys that can be mailed back to the City.  Also, the City will encourage and facilitate the use of apps like </a:t>
            </a:r>
            <a:r>
              <a:rPr lang="en-US" dirty="0" err="1">
                <a:solidFill>
                  <a:srgbClr val="FF0000"/>
                </a:solidFill>
              </a:rPr>
              <a:t>Nextdoor</a:t>
            </a:r>
            <a:r>
              <a:rPr lang="en-US" dirty="0">
                <a:solidFill>
                  <a:srgbClr val="FF0000"/>
                </a:solidFill>
              </a:rPr>
              <a:t> and tap into public school and church communications.</a:t>
            </a:r>
            <a:endParaRPr lang="en-US" dirty="0"/>
          </a:p>
        </p:txBody>
      </p:sp>
      <p:sp>
        <p:nvSpPr>
          <p:cNvPr id="4" name="Slide Number Placeholder 3"/>
          <p:cNvSpPr>
            <a:spLocks noGrp="1"/>
          </p:cNvSpPr>
          <p:nvPr>
            <p:ph type="sldNum" sz="quarter" idx="5"/>
          </p:nvPr>
        </p:nvSpPr>
        <p:spPr/>
        <p:txBody>
          <a:bodyPr/>
          <a:lstStyle/>
          <a:p>
            <a:fld id="{1C7FCFE6-CF75-4AC5-B2B4-4BFB50854F0B}" type="slidenum">
              <a:rPr lang="en-US" smtClean="0"/>
              <a:t>20</a:t>
            </a:fld>
            <a:endParaRPr lang="en-US"/>
          </a:p>
        </p:txBody>
      </p:sp>
    </p:spTree>
    <p:extLst>
      <p:ext uri="{BB962C8B-B14F-4D97-AF65-F5344CB8AC3E}">
        <p14:creationId xmlns:p14="http://schemas.microsoft.com/office/powerpoint/2010/main" val="198707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conduct virtual meetings, including some that offer live presentations along with live polling and chats.</a:t>
            </a:r>
          </a:p>
          <a:p>
            <a:r>
              <a:rPr lang="en-US" dirty="0"/>
              <a:t>Pre-recorded presentations, like this one, can be accompanied by brief surveys so we can share information and get the feedback we need.</a:t>
            </a:r>
          </a:p>
          <a:p>
            <a:r>
              <a:rPr lang="en-US" dirty="0">
                <a:solidFill>
                  <a:srgbClr val="FF0000"/>
                </a:solidFill>
              </a:rPr>
              <a:t>But how do we reach folks who do not have internet access?</a:t>
            </a:r>
          </a:p>
          <a:p>
            <a:r>
              <a:rPr lang="en-US" dirty="0">
                <a:solidFill>
                  <a:srgbClr val="FF0000"/>
                </a:solidFill>
              </a:rPr>
              <a:t>The City will utilize other means.  For example, staff will reach out with paper surveys that can be mailed back to the City.  Also, the City will encourage and facilitate the use of apps like </a:t>
            </a:r>
            <a:r>
              <a:rPr lang="en-US" dirty="0" err="1">
                <a:solidFill>
                  <a:srgbClr val="FF0000"/>
                </a:solidFill>
              </a:rPr>
              <a:t>Nextdoor</a:t>
            </a:r>
            <a:r>
              <a:rPr lang="en-US" dirty="0">
                <a:solidFill>
                  <a:srgbClr val="FF0000"/>
                </a:solidFill>
              </a:rPr>
              <a:t> and tap into public school and church communications.</a:t>
            </a:r>
            <a:endParaRPr lang="en-US" dirty="0"/>
          </a:p>
        </p:txBody>
      </p:sp>
      <p:sp>
        <p:nvSpPr>
          <p:cNvPr id="4" name="Slide Number Placeholder 3"/>
          <p:cNvSpPr>
            <a:spLocks noGrp="1"/>
          </p:cNvSpPr>
          <p:nvPr>
            <p:ph type="sldNum" sz="quarter" idx="5"/>
          </p:nvPr>
        </p:nvSpPr>
        <p:spPr/>
        <p:txBody>
          <a:bodyPr/>
          <a:lstStyle/>
          <a:p>
            <a:fld id="{1C7FCFE6-CF75-4AC5-B2B4-4BFB50854F0B}" type="slidenum">
              <a:rPr lang="en-US" smtClean="0"/>
              <a:t>21</a:t>
            </a:fld>
            <a:endParaRPr lang="en-US"/>
          </a:p>
        </p:txBody>
      </p:sp>
    </p:spTree>
    <p:extLst>
      <p:ext uri="{BB962C8B-B14F-4D97-AF65-F5344CB8AC3E}">
        <p14:creationId xmlns:p14="http://schemas.microsoft.com/office/powerpoint/2010/main" val="2671195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kick off this project, we’d like to get your thoughts! When the decision to move forward with an updated plan for the City was made, you probably had one or two key objectives of your own in mind. What were they? What are your expectations for the plan? What do you think it should do for the City? </a:t>
            </a:r>
          </a:p>
          <a:p>
            <a:r>
              <a:rPr lang="en-US" dirty="0"/>
              <a:t>And what does success look like? If you had to name one thing that should be true about the plan when it is done—or the City 10 years from now—to fully believe that this project was worth the effort, what would that be? </a:t>
            </a:r>
          </a:p>
          <a:p>
            <a:endParaRPr lang="en-US" dirty="0"/>
          </a:p>
        </p:txBody>
      </p:sp>
      <p:sp>
        <p:nvSpPr>
          <p:cNvPr id="4" name="Slide Number Placeholder 3"/>
          <p:cNvSpPr>
            <a:spLocks noGrp="1"/>
          </p:cNvSpPr>
          <p:nvPr>
            <p:ph type="sldNum" sz="quarter" idx="5"/>
          </p:nvPr>
        </p:nvSpPr>
        <p:spPr/>
        <p:txBody>
          <a:bodyPr/>
          <a:lstStyle/>
          <a:p>
            <a:fld id="{1C7FCFE6-CF75-4AC5-B2B4-4BFB50854F0B}" type="slidenum">
              <a:rPr lang="en-US" smtClean="0"/>
              <a:t>23</a:t>
            </a:fld>
            <a:endParaRPr lang="en-US"/>
          </a:p>
        </p:txBody>
      </p:sp>
    </p:spTree>
    <p:extLst>
      <p:ext uri="{BB962C8B-B14F-4D97-AF65-F5344CB8AC3E}">
        <p14:creationId xmlns:p14="http://schemas.microsoft.com/office/powerpoint/2010/main" val="3337093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has 3 parts:</a:t>
            </a:r>
          </a:p>
          <a:p>
            <a:r>
              <a:rPr lang="en-US" dirty="0"/>
              <a:t>--an introduction to comprehensive planning</a:t>
            </a:r>
          </a:p>
          <a:p>
            <a:r>
              <a:rPr lang="en-US" dirty="0"/>
              <a:t>--an overview of the process </a:t>
            </a:r>
          </a:p>
          <a:p>
            <a:r>
              <a:rPr lang="en-US" dirty="0"/>
              <a:t>--and discussion questions</a:t>
            </a:r>
          </a:p>
        </p:txBody>
      </p:sp>
      <p:sp>
        <p:nvSpPr>
          <p:cNvPr id="4" name="Slide Number Placeholder 3"/>
          <p:cNvSpPr>
            <a:spLocks noGrp="1"/>
          </p:cNvSpPr>
          <p:nvPr>
            <p:ph type="sldNum" sz="quarter" idx="5"/>
          </p:nvPr>
        </p:nvSpPr>
        <p:spPr/>
        <p:txBody>
          <a:bodyPr/>
          <a:lstStyle/>
          <a:p>
            <a:pPr defTabSz="931730">
              <a:defRPr/>
            </a:pPr>
            <a:fld id="{1C7FCFE6-CF75-4AC5-B2B4-4BFB50854F0B}" type="slidenum">
              <a:rPr lang="en-US">
                <a:solidFill>
                  <a:prstClr val="black"/>
                </a:solidFill>
                <a:latin typeface="Calibri" panose="020F0502020204030204"/>
              </a:rPr>
              <a:pPr defTabSz="931730">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2078581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conduct virtual meetings, including some that offer live presentations along with live polling and chats.</a:t>
            </a:r>
          </a:p>
          <a:p>
            <a:r>
              <a:rPr lang="en-US" dirty="0"/>
              <a:t>Pre-recorded presentations, like this one, can be accompanied by brief surveys so we can share information and get the feedback we need.</a:t>
            </a:r>
          </a:p>
          <a:p>
            <a:r>
              <a:rPr lang="en-US" dirty="0">
                <a:solidFill>
                  <a:srgbClr val="FF0000"/>
                </a:solidFill>
              </a:rPr>
              <a:t>But how do we reach folks who do not have internet access?</a:t>
            </a:r>
          </a:p>
          <a:p>
            <a:r>
              <a:rPr lang="en-US" dirty="0">
                <a:solidFill>
                  <a:srgbClr val="FF0000"/>
                </a:solidFill>
              </a:rPr>
              <a:t>The City will utilize other means.  For example, staff will reach out with paper surveys that can be mailed back to the City.  Also, the City will encourage and facilitate the use of apps like </a:t>
            </a:r>
            <a:r>
              <a:rPr lang="en-US" dirty="0" err="1">
                <a:solidFill>
                  <a:srgbClr val="FF0000"/>
                </a:solidFill>
              </a:rPr>
              <a:t>Nextdoor</a:t>
            </a:r>
            <a:r>
              <a:rPr lang="en-US" dirty="0">
                <a:solidFill>
                  <a:srgbClr val="FF0000"/>
                </a:solidFill>
              </a:rPr>
              <a:t> and tap into public school and church communications.</a:t>
            </a:r>
            <a:endParaRPr lang="en-US" dirty="0"/>
          </a:p>
        </p:txBody>
      </p:sp>
      <p:sp>
        <p:nvSpPr>
          <p:cNvPr id="4" name="Slide Number Placeholder 3"/>
          <p:cNvSpPr>
            <a:spLocks noGrp="1"/>
          </p:cNvSpPr>
          <p:nvPr>
            <p:ph type="sldNum" sz="quarter" idx="5"/>
          </p:nvPr>
        </p:nvSpPr>
        <p:spPr/>
        <p:txBody>
          <a:bodyPr/>
          <a:lstStyle/>
          <a:p>
            <a:fld id="{1C7FCFE6-CF75-4AC5-B2B4-4BFB50854F0B}" type="slidenum">
              <a:rPr lang="en-US" smtClean="0"/>
              <a:t>4</a:t>
            </a:fld>
            <a:endParaRPr lang="en-US"/>
          </a:p>
        </p:txBody>
      </p:sp>
    </p:spTree>
    <p:extLst>
      <p:ext uri="{BB962C8B-B14F-4D97-AF65-F5344CB8AC3E}">
        <p14:creationId xmlns:p14="http://schemas.microsoft.com/office/powerpoint/2010/main" val="4119337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has 3 parts:</a:t>
            </a:r>
          </a:p>
          <a:p>
            <a:r>
              <a:rPr lang="en-US" dirty="0"/>
              <a:t>--an introduction to comprehensive planning</a:t>
            </a:r>
          </a:p>
          <a:p>
            <a:r>
              <a:rPr lang="en-US" dirty="0"/>
              <a:t>--an overview of the process </a:t>
            </a:r>
          </a:p>
          <a:p>
            <a:r>
              <a:rPr lang="en-US" dirty="0"/>
              <a:t>--and discussion questions</a:t>
            </a:r>
          </a:p>
        </p:txBody>
      </p:sp>
      <p:sp>
        <p:nvSpPr>
          <p:cNvPr id="4" name="Slide Number Placeholder 3"/>
          <p:cNvSpPr>
            <a:spLocks noGrp="1"/>
          </p:cNvSpPr>
          <p:nvPr>
            <p:ph type="sldNum" sz="quarter" idx="5"/>
          </p:nvPr>
        </p:nvSpPr>
        <p:spPr/>
        <p:txBody>
          <a:bodyPr/>
          <a:lstStyle/>
          <a:p>
            <a:pPr defTabSz="931730">
              <a:defRPr/>
            </a:pPr>
            <a:fld id="{1C7FCFE6-CF75-4AC5-B2B4-4BFB50854F0B}" type="slidenum">
              <a:rPr lang="en-US">
                <a:solidFill>
                  <a:prstClr val="black"/>
                </a:solidFill>
                <a:latin typeface="Calibri" panose="020F0502020204030204"/>
              </a:rPr>
              <a:pPr defTabSz="931730">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825964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has 3 parts:</a:t>
            </a:r>
          </a:p>
          <a:p>
            <a:r>
              <a:rPr lang="en-US" dirty="0"/>
              <a:t>--an introduction to comprehensive planning</a:t>
            </a:r>
          </a:p>
          <a:p>
            <a:r>
              <a:rPr lang="en-US" dirty="0"/>
              <a:t>--an overview of the process </a:t>
            </a:r>
          </a:p>
          <a:p>
            <a:r>
              <a:rPr lang="en-US" dirty="0"/>
              <a:t>--and discussion questions</a:t>
            </a:r>
          </a:p>
        </p:txBody>
      </p:sp>
      <p:sp>
        <p:nvSpPr>
          <p:cNvPr id="4" name="Slide Number Placeholder 3"/>
          <p:cNvSpPr>
            <a:spLocks noGrp="1"/>
          </p:cNvSpPr>
          <p:nvPr>
            <p:ph type="sldNum" sz="quarter" idx="5"/>
          </p:nvPr>
        </p:nvSpPr>
        <p:spPr/>
        <p:txBody>
          <a:bodyPr/>
          <a:lstStyle/>
          <a:p>
            <a:pPr defTabSz="931730">
              <a:defRPr/>
            </a:pPr>
            <a:fld id="{1C7FCFE6-CF75-4AC5-B2B4-4BFB50854F0B}" type="slidenum">
              <a:rPr lang="en-US">
                <a:solidFill>
                  <a:prstClr val="black"/>
                </a:solidFill>
                <a:latin typeface="Calibri" panose="020F0502020204030204"/>
              </a:rPr>
              <a:pPr defTabSz="931730">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747778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8AB3B-DA6C-D2ED-AFB4-9409A0329E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2E45D-70B6-EBC1-A7BC-3DA3ECC5B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7433F9-9042-E424-A4F7-30787FBFB984}"/>
              </a:ext>
            </a:extLst>
          </p:cNvPr>
          <p:cNvSpPr>
            <a:spLocks noGrp="1"/>
          </p:cNvSpPr>
          <p:nvPr>
            <p:ph type="body" idx="1"/>
          </p:nvPr>
        </p:nvSpPr>
        <p:spPr/>
        <p:txBody>
          <a:bodyPr/>
          <a:lstStyle/>
          <a:p>
            <a:r>
              <a:rPr lang="en-US" dirty="0"/>
              <a:t>This presentation has 3 parts:</a:t>
            </a:r>
          </a:p>
          <a:p>
            <a:r>
              <a:rPr lang="en-US" dirty="0"/>
              <a:t>--an introduction to comprehensive planning</a:t>
            </a:r>
          </a:p>
          <a:p>
            <a:r>
              <a:rPr lang="en-US" dirty="0"/>
              <a:t>--an overview of the process </a:t>
            </a:r>
          </a:p>
          <a:p>
            <a:r>
              <a:rPr lang="en-US" dirty="0"/>
              <a:t>--and discussion questions</a:t>
            </a:r>
          </a:p>
        </p:txBody>
      </p:sp>
      <p:sp>
        <p:nvSpPr>
          <p:cNvPr id="4" name="Slide Number Placeholder 3">
            <a:extLst>
              <a:ext uri="{FF2B5EF4-FFF2-40B4-BE49-F238E27FC236}">
                <a16:creationId xmlns:a16="http://schemas.microsoft.com/office/drawing/2014/main" id="{1656BE24-1439-A23B-7602-7DEE0D925B9F}"/>
              </a:ext>
            </a:extLst>
          </p:cNvPr>
          <p:cNvSpPr>
            <a:spLocks noGrp="1"/>
          </p:cNvSpPr>
          <p:nvPr>
            <p:ph type="sldNum" sz="quarter" idx="5"/>
          </p:nvPr>
        </p:nvSpPr>
        <p:spPr/>
        <p:txBody>
          <a:bodyPr/>
          <a:lstStyle/>
          <a:p>
            <a:pPr defTabSz="931730">
              <a:defRPr/>
            </a:pPr>
            <a:fld id="{1C7FCFE6-CF75-4AC5-B2B4-4BFB50854F0B}" type="slidenum">
              <a:rPr lang="en-US">
                <a:solidFill>
                  <a:prstClr val="black"/>
                </a:solidFill>
                <a:latin typeface="Calibri" panose="020F0502020204030204"/>
              </a:rPr>
              <a:pPr defTabSz="931730">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4247241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8AB3B-DA6C-D2ED-AFB4-9409A0329E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2E45D-70B6-EBC1-A7BC-3DA3ECC5B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7433F9-9042-E424-A4F7-30787FBFB984}"/>
              </a:ext>
            </a:extLst>
          </p:cNvPr>
          <p:cNvSpPr>
            <a:spLocks noGrp="1"/>
          </p:cNvSpPr>
          <p:nvPr>
            <p:ph type="body" idx="1"/>
          </p:nvPr>
        </p:nvSpPr>
        <p:spPr/>
        <p:txBody>
          <a:bodyPr/>
          <a:lstStyle/>
          <a:p>
            <a:r>
              <a:rPr lang="en-US" dirty="0"/>
              <a:t>This presentation has 3 parts:</a:t>
            </a:r>
          </a:p>
          <a:p>
            <a:r>
              <a:rPr lang="en-US" dirty="0"/>
              <a:t>--an introduction to comprehensive planning</a:t>
            </a:r>
          </a:p>
          <a:p>
            <a:r>
              <a:rPr lang="en-US" dirty="0"/>
              <a:t>--an overview of the process </a:t>
            </a:r>
          </a:p>
          <a:p>
            <a:r>
              <a:rPr lang="en-US" dirty="0"/>
              <a:t>--and discussion questions</a:t>
            </a:r>
          </a:p>
        </p:txBody>
      </p:sp>
      <p:sp>
        <p:nvSpPr>
          <p:cNvPr id="4" name="Slide Number Placeholder 3">
            <a:extLst>
              <a:ext uri="{FF2B5EF4-FFF2-40B4-BE49-F238E27FC236}">
                <a16:creationId xmlns:a16="http://schemas.microsoft.com/office/drawing/2014/main" id="{1656BE24-1439-A23B-7602-7DEE0D925B9F}"/>
              </a:ext>
            </a:extLst>
          </p:cNvPr>
          <p:cNvSpPr>
            <a:spLocks noGrp="1"/>
          </p:cNvSpPr>
          <p:nvPr>
            <p:ph type="sldNum" sz="quarter" idx="5"/>
          </p:nvPr>
        </p:nvSpPr>
        <p:spPr/>
        <p:txBody>
          <a:bodyPr/>
          <a:lstStyle/>
          <a:p>
            <a:pPr defTabSz="931730">
              <a:defRPr/>
            </a:pPr>
            <a:fld id="{1C7FCFE6-CF75-4AC5-B2B4-4BFB50854F0B}" type="slidenum">
              <a:rPr lang="en-US">
                <a:solidFill>
                  <a:prstClr val="black"/>
                </a:solidFill>
                <a:latin typeface="Calibri" panose="020F0502020204030204"/>
              </a:rPr>
              <a:pPr defTabSz="931730">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094733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37426-0D3A-B4C9-A11A-3486FB9476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E9F57-600A-54B8-AAD6-32A7883328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446CB5-41B0-2D1B-9CA9-EAC763034B61}"/>
              </a:ext>
            </a:extLst>
          </p:cNvPr>
          <p:cNvSpPr>
            <a:spLocks noGrp="1"/>
          </p:cNvSpPr>
          <p:nvPr>
            <p:ph type="body" idx="1"/>
          </p:nvPr>
        </p:nvSpPr>
        <p:spPr/>
        <p:txBody>
          <a:bodyPr/>
          <a:lstStyle/>
          <a:p>
            <a:r>
              <a:rPr lang="en-US" dirty="0"/>
              <a:t>This presentation has 3 parts:</a:t>
            </a:r>
          </a:p>
          <a:p>
            <a:r>
              <a:rPr lang="en-US" dirty="0"/>
              <a:t>--an introduction to comprehensive planning</a:t>
            </a:r>
          </a:p>
          <a:p>
            <a:r>
              <a:rPr lang="en-US" dirty="0"/>
              <a:t>--an overview of the process </a:t>
            </a:r>
          </a:p>
          <a:p>
            <a:r>
              <a:rPr lang="en-US" dirty="0"/>
              <a:t>--and discussion questions</a:t>
            </a:r>
          </a:p>
        </p:txBody>
      </p:sp>
      <p:sp>
        <p:nvSpPr>
          <p:cNvPr id="4" name="Slide Number Placeholder 3">
            <a:extLst>
              <a:ext uri="{FF2B5EF4-FFF2-40B4-BE49-F238E27FC236}">
                <a16:creationId xmlns:a16="http://schemas.microsoft.com/office/drawing/2014/main" id="{AC0ABD4A-A8BC-4E7C-27BC-F7A3967F2A9A}"/>
              </a:ext>
            </a:extLst>
          </p:cNvPr>
          <p:cNvSpPr>
            <a:spLocks noGrp="1"/>
          </p:cNvSpPr>
          <p:nvPr>
            <p:ph type="sldNum" sz="quarter" idx="5"/>
          </p:nvPr>
        </p:nvSpPr>
        <p:spPr/>
        <p:txBody>
          <a:bodyPr/>
          <a:lstStyle/>
          <a:p>
            <a:pPr defTabSz="931730">
              <a:defRPr/>
            </a:pPr>
            <a:fld id="{1C7FCFE6-CF75-4AC5-B2B4-4BFB50854F0B}" type="slidenum">
              <a:rPr lang="en-US">
                <a:solidFill>
                  <a:prstClr val="black"/>
                </a:solidFill>
                <a:latin typeface="Calibri" panose="020F0502020204030204"/>
              </a:rPr>
              <a:pPr defTabSz="931730">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94144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6AB55-7FCD-4B11-89F1-81E5F84CAB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699F82-1A2E-4A77-92A0-7E100AC444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C7D4F3-E16F-44DB-8280-0A2DECF80B4D}"/>
              </a:ext>
            </a:extLst>
          </p:cNvPr>
          <p:cNvSpPr>
            <a:spLocks noGrp="1"/>
          </p:cNvSpPr>
          <p:nvPr>
            <p:ph type="dt" sz="half" idx="10"/>
          </p:nvPr>
        </p:nvSpPr>
        <p:spPr/>
        <p:txBody>
          <a:bodyPr/>
          <a:lstStyle/>
          <a:p>
            <a:fld id="{A29D108C-D666-4783-9654-2B911B8DBA90}" type="datetimeFigureOut">
              <a:rPr lang="en-US" smtClean="0"/>
              <a:t>7/12/2024</a:t>
            </a:fld>
            <a:endParaRPr lang="en-US"/>
          </a:p>
        </p:txBody>
      </p:sp>
      <p:sp>
        <p:nvSpPr>
          <p:cNvPr id="5" name="Footer Placeholder 4">
            <a:extLst>
              <a:ext uri="{FF2B5EF4-FFF2-40B4-BE49-F238E27FC236}">
                <a16:creationId xmlns:a16="http://schemas.microsoft.com/office/drawing/2014/main" id="{8A4743C8-CFD9-4EA9-9419-2572F3EA9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485445-299B-4133-87D8-B1622F54920C}"/>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2509677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90469-BD1B-48AE-9CE3-CF50E5D051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0759CE-4C4F-4F20-8619-FC84E822F5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1218F3-525C-43B1-9032-BAA36F597BC5}"/>
              </a:ext>
            </a:extLst>
          </p:cNvPr>
          <p:cNvSpPr>
            <a:spLocks noGrp="1"/>
          </p:cNvSpPr>
          <p:nvPr>
            <p:ph type="dt" sz="half" idx="10"/>
          </p:nvPr>
        </p:nvSpPr>
        <p:spPr/>
        <p:txBody>
          <a:bodyPr/>
          <a:lstStyle/>
          <a:p>
            <a:fld id="{A29D108C-D666-4783-9654-2B911B8DBA90}" type="datetimeFigureOut">
              <a:rPr lang="en-US" smtClean="0"/>
              <a:t>7/12/2024</a:t>
            </a:fld>
            <a:endParaRPr lang="en-US"/>
          </a:p>
        </p:txBody>
      </p:sp>
      <p:sp>
        <p:nvSpPr>
          <p:cNvPr id="5" name="Footer Placeholder 4">
            <a:extLst>
              <a:ext uri="{FF2B5EF4-FFF2-40B4-BE49-F238E27FC236}">
                <a16:creationId xmlns:a16="http://schemas.microsoft.com/office/drawing/2014/main" id="{AAA06692-FE1C-4FE0-B413-BAF069437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9EE29-30A0-49C4-88F6-42153F52AB14}"/>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1683597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99BB97-FB37-4D51-9468-636F10CA26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B3CF30-3AB4-4C5C-A992-07CA4C3988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CC38DB-2F73-4B68-BE0C-DA5E64A751EE}"/>
              </a:ext>
            </a:extLst>
          </p:cNvPr>
          <p:cNvSpPr>
            <a:spLocks noGrp="1"/>
          </p:cNvSpPr>
          <p:nvPr>
            <p:ph type="dt" sz="half" idx="10"/>
          </p:nvPr>
        </p:nvSpPr>
        <p:spPr/>
        <p:txBody>
          <a:bodyPr/>
          <a:lstStyle/>
          <a:p>
            <a:fld id="{A29D108C-D666-4783-9654-2B911B8DBA90}" type="datetimeFigureOut">
              <a:rPr lang="en-US" smtClean="0"/>
              <a:t>7/12/2024</a:t>
            </a:fld>
            <a:endParaRPr lang="en-US"/>
          </a:p>
        </p:txBody>
      </p:sp>
      <p:sp>
        <p:nvSpPr>
          <p:cNvPr id="5" name="Footer Placeholder 4">
            <a:extLst>
              <a:ext uri="{FF2B5EF4-FFF2-40B4-BE49-F238E27FC236}">
                <a16:creationId xmlns:a16="http://schemas.microsoft.com/office/drawing/2014/main" id="{034CFEDF-DA28-4D36-9F62-C61477EE75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5B841-B959-48E9-93CA-3B7EF7907246}"/>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1486461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7D165-49B0-44FF-A267-367F5A6EE306}"/>
              </a:ext>
            </a:extLst>
          </p:cNvPr>
          <p:cNvSpPr>
            <a:spLocks noGrp="1"/>
          </p:cNvSpPr>
          <p:nvPr>
            <p:ph type="ctrTitle" hasCustomPrompt="1"/>
          </p:nvPr>
        </p:nvSpPr>
        <p:spPr>
          <a:xfrm>
            <a:off x="1524000" y="2039514"/>
            <a:ext cx="9144000" cy="2128049"/>
          </a:xfrm>
        </p:spPr>
        <p:txBody>
          <a:bodyPr anchor="b"/>
          <a:lstStyle>
            <a:lvl1pPr algn="ctr">
              <a:lnSpc>
                <a:spcPct val="125000"/>
              </a:lnSpc>
              <a:defRPr sz="6000">
                <a:solidFill>
                  <a:schemeClr val="tx2"/>
                </a:solidFill>
              </a:defRPr>
            </a:lvl1pPr>
          </a:lstStyle>
          <a:p>
            <a:r>
              <a:rPr lang="en-US" noProof="0" dirty="0"/>
              <a:t>CLICK TO EDIT MASTER TITLE STYLE</a:t>
            </a:r>
          </a:p>
        </p:txBody>
      </p:sp>
      <p:sp>
        <p:nvSpPr>
          <p:cNvPr id="3" name="Subtitle 2">
            <a:extLst>
              <a:ext uri="{FF2B5EF4-FFF2-40B4-BE49-F238E27FC236}">
                <a16:creationId xmlns:a16="http://schemas.microsoft.com/office/drawing/2014/main" id="{56B52800-74D6-4A78-AC9B-8E737A1A3B0D}"/>
              </a:ext>
            </a:extLst>
          </p:cNvPr>
          <p:cNvSpPr>
            <a:spLocks noGrp="1"/>
          </p:cNvSpPr>
          <p:nvPr>
            <p:ph type="subTitle" idx="1"/>
          </p:nvPr>
        </p:nvSpPr>
        <p:spPr>
          <a:xfrm>
            <a:off x="1524000" y="4221162"/>
            <a:ext cx="9144000" cy="882001"/>
          </a:xfrm>
          <a:solidFill>
            <a:schemeClr val="tx2">
              <a:alpha val="90000"/>
            </a:schemeClr>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500" b="0" i="0" kern="1200" spc="65" dirty="0">
                <a:solidFill>
                  <a:schemeClr val="accent2"/>
                </a:solidFill>
                <a:latin typeface="+mn-lt"/>
                <a:ea typeface="+mn-ea"/>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4" name="Date Placeholder 3">
            <a:extLst>
              <a:ext uri="{FF2B5EF4-FFF2-40B4-BE49-F238E27FC236}">
                <a16:creationId xmlns:a16="http://schemas.microsoft.com/office/drawing/2014/main" id="{88B91F7B-C4AF-4FC6-A6BE-657DEF6D5358}"/>
              </a:ext>
            </a:extLst>
          </p:cNvPr>
          <p:cNvSpPr>
            <a:spLocks noGrp="1"/>
          </p:cNvSpPr>
          <p:nvPr>
            <p:ph type="dt" sz="half" idx="10"/>
          </p:nvPr>
        </p:nvSpPr>
        <p:spPr/>
        <p:txBody>
          <a:bodyPr/>
          <a:lstStyle/>
          <a:p>
            <a:fld id="{8DA08ED5-AEFE-4443-9040-726EF6690995}" type="datetime1">
              <a:rPr lang="en-US" noProof="0" smtClean="0"/>
              <a:t>7/12/2024</a:t>
            </a:fld>
            <a:endParaRPr lang="en-US" noProof="0" dirty="0"/>
          </a:p>
        </p:txBody>
      </p:sp>
      <p:sp>
        <p:nvSpPr>
          <p:cNvPr id="5" name="Footer Placeholder 4">
            <a:extLst>
              <a:ext uri="{FF2B5EF4-FFF2-40B4-BE49-F238E27FC236}">
                <a16:creationId xmlns:a16="http://schemas.microsoft.com/office/drawing/2014/main" id="{5BED32F8-B0C7-4332-B0A5-BC19DD8C4CF5}"/>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B0030946-D0C7-4F78-94B0-427DAA6D5CB0}"/>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
        <p:nvSpPr>
          <p:cNvPr id="8" name="Rectangle 7">
            <a:extLst>
              <a:ext uri="{FF2B5EF4-FFF2-40B4-BE49-F238E27FC236}">
                <a16:creationId xmlns:a16="http://schemas.microsoft.com/office/drawing/2014/main" id="{B371F432-5C6B-4CA9-9C44-CDBB5A70C780}"/>
              </a:ext>
            </a:extLst>
          </p:cNvPr>
          <p:cNvSpPr/>
          <p:nvPr userDrawn="1"/>
        </p:nvSpPr>
        <p:spPr>
          <a:xfrm>
            <a:off x="701040" y="1198880"/>
            <a:ext cx="3373120" cy="269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37CC3A-5BEE-4EB4-B188-3C371EEBEC15}"/>
              </a:ext>
            </a:extLst>
          </p:cNvPr>
          <p:cNvSpPr/>
          <p:nvPr userDrawn="1"/>
        </p:nvSpPr>
        <p:spPr>
          <a:xfrm>
            <a:off x="11104684" y="0"/>
            <a:ext cx="1087315" cy="1081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892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11141-A77D-4E0E-8CAF-4CD3B279937B}"/>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017EFDE0-5A54-402A-B0C3-6BC0BB739C25}"/>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A2825AD-4585-4E37-A076-3D0070C9300C}"/>
              </a:ext>
            </a:extLst>
          </p:cNvPr>
          <p:cNvSpPr>
            <a:spLocks noGrp="1"/>
          </p:cNvSpPr>
          <p:nvPr>
            <p:ph type="dt" sz="half" idx="10"/>
          </p:nvPr>
        </p:nvSpPr>
        <p:spPr/>
        <p:txBody>
          <a:bodyPr/>
          <a:lstStyle/>
          <a:p>
            <a:fld id="{0312561F-7E45-400C-8758-912CDFE9410A}" type="datetime1">
              <a:rPr lang="en-US" noProof="0" smtClean="0"/>
              <a:t>7/12/2024</a:t>
            </a:fld>
            <a:endParaRPr lang="en-US" noProof="0" dirty="0"/>
          </a:p>
        </p:txBody>
      </p:sp>
      <p:sp>
        <p:nvSpPr>
          <p:cNvPr id="5" name="Footer Placeholder 4">
            <a:extLst>
              <a:ext uri="{FF2B5EF4-FFF2-40B4-BE49-F238E27FC236}">
                <a16:creationId xmlns:a16="http://schemas.microsoft.com/office/drawing/2014/main" id="{512064AD-EDC3-4B13-8CD6-49EB60099ED4}"/>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7890FD1E-16F6-49B1-A938-8CE601ED7AFC}"/>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1072449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FA988-92AD-48D7-890A-AA0540961DE2}"/>
              </a:ext>
            </a:extLst>
          </p:cNvPr>
          <p:cNvSpPr>
            <a:spLocks noGrp="1"/>
          </p:cNvSpPr>
          <p:nvPr>
            <p:ph type="title"/>
          </p:nvPr>
        </p:nvSpPr>
        <p:spPr>
          <a:xfrm>
            <a:off x="831850" y="1709738"/>
            <a:ext cx="10515600" cy="2852737"/>
          </a:xfrm>
        </p:spPr>
        <p:txBody>
          <a:bodyPr anchor="b"/>
          <a:lstStyle>
            <a:lvl1pPr>
              <a:defRPr sz="6000"/>
            </a:lvl1pPr>
          </a:lstStyle>
          <a:p>
            <a:r>
              <a:rPr lang="en-US" noProof="0"/>
              <a:t>Click to edit Master title style</a:t>
            </a:r>
          </a:p>
        </p:txBody>
      </p:sp>
      <p:sp>
        <p:nvSpPr>
          <p:cNvPr id="3" name="Text Placeholder 2">
            <a:extLst>
              <a:ext uri="{FF2B5EF4-FFF2-40B4-BE49-F238E27FC236}">
                <a16:creationId xmlns:a16="http://schemas.microsoft.com/office/drawing/2014/main" id="{EAA999FA-A189-41DB-9CFC-D1356C5343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Date Placeholder 3">
            <a:extLst>
              <a:ext uri="{FF2B5EF4-FFF2-40B4-BE49-F238E27FC236}">
                <a16:creationId xmlns:a16="http://schemas.microsoft.com/office/drawing/2014/main" id="{B24D83DC-20E7-4B71-9794-36FC33B1BA03}"/>
              </a:ext>
            </a:extLst>
          </p:cNvPr>
          <p:cNvSpPr>
            <a:spLocks noGrp="1"/>
          </p:cNvSpPr>
          <p:nvPr>
            <p:ph type="dt" sz="half" idx="10"/>
          </p:nvPr>
        </p:nvSpPr>
        <p:spPr/>
        <p:txBody>
          <a:bodyPr/>
          <a:lstStyle/>
          <a:p>
            <a:fld id="{85E24BC7-4CDB-41D7-81AF-9CE8473FF4B8}" type="datetime1">
              <a:rPr lang="en-US" noProof="0" smtClean="0"/>
              <a:t>7/12/2024</a:t>
            </a:fld>
            <a:endParaRPr lang="en-US" noProof="0" dirty="0"/>
          </a:p>
        </p:txBody>
      </p:sp>
      <p:sp>
        <p:nvSpPr>
          <p:cNvPr id="5" name="Footer Placeholder 4">
            <a:extLst>
              <a:ext uri="{FF2B5EF4-FFF2-40B4-BE49-F238E27FC236}">
                <a16:creationId xmlns:a16="http://schemas.microsoft.com/office/drawing/2014/main" id="{44E7D103-1290-4592-B37C-19C9C9DBEAE4}"/>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15955B1B-4A5C-42C7-99A5-B8217736F178}"/>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150988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E60EB58-EF7E-435A-8B07-B5BCF3AF119F}"/>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
        <p:nvSpPr>
          <p:cNvPr id="2" name="Title 1">
            <a:extLst>
              <a:ext uri="{FF2B5EF4-FFF2-40B4-BE49-F238E27FC236}">
                <a16:creationId xmlns:a16="http://schemas.microsoft.com/office/drawing/2014/main" id="{E7F76098-6FA1-470A-BEF4-E4B0AC75E8F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4B647ABC-6745-43B6-8A64-6E191BD65CA2}"/>
              </a:ext>
            </a:extLst>
          </p:cNvPr>
          <p:cNvSpPr>
            <a:spLocks noGrp="1"/>
          </p:cNvSpPr>
          <p:nvPr>
            <p:ph sz="half" idx="1"/>
          </p:nvPr>
        </p:nvSpPr>
        <p:spPr>
          <a:xfrm>
            <a:off x="838200" y="1503680"/>
            <a:ext cx="5181600" cy="467328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E4387105-2538-4216-9A7E-445FA092F960}"/>
              </a:ext>
            </a:extLst>
          </p:cNvPr>
          <p:cNvSpPr>
            <a:spLocks noGrp="1"/>
          </p:cNvSpPr>
          <p:nvPr>
            <p:ph sz="half" idx="2"/>
          </p:nvPr>
        </p:nvSpPr>
        <p:spPr>
          <a:xfrm>
            <a:off x="6172200" y="1503680"/>
            <a:ext cx="5181600" cy="467328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47F57DE0-C032-4FCC-9006-09C2C328A665}"/>
              </a:ext>
            </a:extLst>
          </p:cNvPr>
          <p:cNvSpPr>
            <a:spLocks noGrp="1"/>
          </p:cNvSpPr>
          <p:nvPr>
            <p:ph type="dt" sz="half" idx="10"/>
          </p:nvPr>
        </p:nvSpPr>
        <p:spPr/>
        <p:txBody>
          <a:bodyPr/>
          <a:lstStyle/>
          <a:p>
            <a:fld id="{397CD216-73DE-4B96-8E1B-BB64D86142BB}" type="datetime1">
              <a:rPr lang="en-US" noProof="0" smtClean="0"/>
              <a:t>7/12/2024</a:t>
            </a:fld>
            <a:endParaRPr lang="en-US" noProof="0" dirty="0"/>
          </a:p>
        </p:txBody>
      </p:sp>
      <p:sp>
        <p:nvSpPr>
          <p:cNvPr id="6" name="Footer Placeholder 5">
            <a:extLst>
              <a:ext uri="{FF2B5EF4-FFF2-40B4-BE49-F238E27FC236}">
                <a16:creationId xmlns:a16="http://schemas.microsoft.com/office/drawing/2014/main" id="{90C776CB-2819-4488-9012-A6EA22079A47}"/>
              </a:ext>
            </a:extLst>
          </p:cNvPr>
          <p:cNvSpPr>
            <a:spLocks noGrp="1"/>
          </p:cNvSpPr>
          <p:nvPr>
            <p:ph type="ftr" sz="quarter" idx="11"/>
          </p:nvPr>
        </p:nvSpPr>
        <p:spPr/>
        <p:txBody>
          <a:bodyPr/>
          <a:lstStyle/>
          <a:p>
            <a:endParaRPr lang="en-US" noProof="0" dirty="0"/>
          </a:p>
        </p:txBody>
      </p:sp>
    </p:spTree>
    <p:extLst>
      <p:ext uri="{BB962C8B-B14F-4D97-AF65-F5344CB8AC3E}">
        <p14:creationId xmlns:p14="http://schemas.microsoft.com/office/powerpoint/2010/main" val="3986132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43C73-1D0F-45F9-A7E4-E9D24EAFDE3D}"/>
              </a:ext>
            </a:extLst>
          </p:cNvPr>
          <p:cNvSpPr>
            <a:spLocks noGrp="1"/>
          </p:cNvSpPr>
          <p:nvPr>
            <p:ph type="title"/>
          </p:nvPr>
        </p:nvSpPr>
        <p:spPr>
          <a:xfrm>
            <a:off x="839788" y="279401"/>
            <a:ext cx="10515600" cy="1061797"/>
          </a:xfrm>
        </p:spPr>
        <p:txBody>
          <a:bodyPr/>
          <a:lstStyle/>
          <a:p>
            <a:r>
              <a:rPr lang="en-US" noProof="0"/>
              <a:t>Click to edit Master title style</a:t>
            </a:r>
          </a:p>
        </p:txBody>
      </p:sp>
      <p:sp>
        <p:nvSpPr>
          <p:cNvPr id="3" name="Text Placeholder 2">
            <a:extLst>
              <a:ext uri="{FF2B5EF4-FFF2-40B4-BE49-F238E27FC236}">
                <a16:creationId xmlns:a16="http://schemas.microsoft.com/office/drawing/2014/main" id="{D3B88E76-F6AB-4621-A9A6-20A81C5A3F91}"/>
              </a:ext>
            </a:extLst>
          </p:cNvPr>
          <p:cNvSpPr>
            <a:spLocks noGrp="1"/>
          </p:cNvSpPr>
          <p:nvPr>
            <p:ph type="body" idx="1"/>
          </p:nvPr>
        </p:nvSpPr>
        <p:spPr>
          <a:xfrm>
            <a:off x="839788" y="151118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6A313FB9-6D6C-4F61-9E7A-76E686D06C25}"/>
              </a:ext>
            </a:extLst>
          </p:cNvPr>
          <p:cNvSpPr>
            <a:spLocks noGrp="1"/>
          </p:cNvSpPr>
          <p:nvPr>
            <p:ph sz="half" idx="2"/>
          </p:nvPr>
        </p:nvSpPr>
        <p:spPr>
          <a:xfrm>
            <a:off x="839788" y="2335092"/>
            <a:ext cx="5157787" cy="385457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2A93A737-E48B-4909-BE04-F55B58103257}"/>
              </a:ext>
            </a:extLst>
          </p:cNvPr>
          <p:cNvSpPr>
            <a:spLocks noGrp="1"/>
          </p:cNvSpPr>
          <p:nvPr>
            <p:ph type="body" sz="quarter" idx="3"/>
          </p:nvPr>
        </p:nvSpPr>
        <p:spPr>
          <a:xfrm>
            <a:off x="6172200" y="151118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a:extLst>
              <a:ext uri="{FF2B5EF4-FFF2-40B4-BE49-F238E27FC236}">
                <a16:creationId xmlns:a16="http://schemas.microsoft.com/office/drawing/2014/main" id="{D8F9958C-DB5F-444E-ACE8-73F5E0CA67F1}"/>
              </a:ext>
            </a:extLst>
          </p:cNvPr>
          <p:cNvSpPr>
            <a:spLocks noGrp="1"/>
          </p:cNvSpPr>
          <p:nvPr>
            <p:ph sz="quarter" idx="4"/>
          </p:nvPr>
        </p:nvSpPr>
        <p:spPr>
          <a:xfrm>
            <a:off x="6172200" y="2335092"/>
            <a:ext cx="5183188" cy="385457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11D097D1-3052-4C1F-B573-CA25FFF6CCB5}"/>
              </a:ext>
            </a:extLst>
          </p:cNvPr>
          <p:cNvSpPr>
            <a:spLocks noGrp="1"/>
          </p:cNvSpPr>
          <p:nvPr>
            <p:ph type="dt" sz="half" idx="10"/>
          </p:nvPr>
        </p:nvSpPr>
        <p:spPr/>
        <p:txBody>
          <a:bodyPr/>
          <a:lstStyle/>
          <a:p>
            <a:fld id="{C6A5CD8C-7FEF-4E71-8EB9-D3BA6E2E3E9E}" type="datetime1">
              <a:rPr lang="en-US" noProof="0" smtClean="0"/>
              <a:t>7/12/2024</a:t>
            </a:fld>
            <a:endParaRPr lang="en-US" noProof="0" dirty="0"/>
          </a:p>
        </p:txBody>
      </p:sp>
      <p:sp>
        <p:nvSpPr>
          <p:cNvPr id="8" name="Footer Placeholder 7">
            <a:extLst>
              <a:ext uri="{FF2B5EF4-FFF2-40B4-BE49-F238E27FC236}">
                <a16:creationId xmlns:a16="http://schemas.microsoft.com/office/drawing/2014/main" id="{F2607AC3-2220-4DDA-A22A-C404538FE48E}"/>
              </a:ext>
            </a:extLst>
          </p:cNvPr>
          <p:cNvSpPr>
            <a:spLocks noGrp="1"/>
          </p:cNvSpPr>
          <p:nvPr>
            <p:ph type="ftr" sz="quarter" idx="11"/>
          </p:nvPr>
        </p:nvSpPr>
        <p:spPr/>
        <p:txBody>
          <a:bodyPr/>
          <a:lstStyle/>
          <a:p>
            <a:endParaRPr lang="en-US" noProof="0" dirty="0"/>
          </a:p>
        </p:txBody>
      </p:sp>
      <p:sp>
        <p:nvSpPr>
          <p:cNvPr id="9" name="Slide Number Placeholder 8">
            <a:extLst>
              <a:ext uri="{FF2B5EF4-FFF2-40B4-BE49-F238E27FC236}">
                <a16:creationId xmlns:a16="http://schemas.microsoft.com/office/drawing/2014/main" id="{6FD8DEB3-F122-4B42-9E12-F61189B878B2}"/>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1697807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9EF5-3FD9-4423-A9E8-B67B4E902E9B}"/>
              </a:ext>
            </a:extLst>
          </p:cNvPr>
          <p:cNvSpPr>
            <a:spLocks noGrp="1"/>
          </p:cNvSpPr>
          <p:nvPr>
            <p:ph type="title"/>
          </p:nvPr>
        </p:nvSpPr>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30D7191-31B4-440E-A4E9-F412FA55824C}"/>
              </a:ext>
            </a:extLst>
          </p:cNvPr>
          <p:cNvSpPr>
            <a:spLocks noGrp="1"/>
          </p:cNvSpPr>
          <p:nvPr>
            <p:ph type="dt" sz="half" idx="10"/>
          </p:nvPr>
        </p:nvSpPr>
        <p:spPr/>
        <p:txBody>
          <a:bodyPr/>
          <a:lstStyle/>
          <a:p>
            <a:fld id="{4BE4379E-9B58-41EA-B928-5B1C8436A60E}" type="datetime1">
              <a:rPr lang="en-US" noProof="0" smtClean="0"/>
              <a:t>7/12/2024</a:t>
            </a:fld>
            <a:endParaRPr lang="en-US" noProof="0" dirty="0"/>
          </a:p>
        </p:txBody>
      </p:sp>
      <p:sp>
        <p:nvSpPr>
          <p:cNvPr id="4" name="Footer Placeholder 3">
            <a:extLst>
              <a:ext uri="{FF2B5EF4-FFF2-40B4-BE49-F238E27FC236}">
                <a16:creationId xmlns:a16="http://schemas.microsoft.com/office/drawing/2014/main" id="{8EC85CB6-0880-4BF0-8E98-291E70C71377}"/>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E4A5E74-F26F-4C7A-BED1-6EE66C0B3A54}"/>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2482169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55C546-684A-45B9-8890-66DC55DF7D06}"/>
              </a:ext>
            </a:extLst>
          </p:cNvPr>
          <p:cNvSpPr>
            <a:spLocks noGrp="1"/>
          </p:cNvSpPr>
          <p:nvPr>
            <p:ph type="dt" sz="half" idx="10"/>
          </p:nvPr>
        </p:nvSpPr>
        <p:spPr/>
        <p:txBody>
          <a:bodyPr/>
          <a:lstStyle/>
          <a:p>
            <a:fld id="{40B0A371-51FE-4D99-BD87-6A650FCE519D}" type="datetime1">
              <a:rPr lang="en-US" noProof="0" smtClean="0"/>
              <a:t>7/12/2024</a:t>
            </a:fld>
            <a:endParaRPr lang="en-US" noProof="0" dirty="0"/>
          </a:p>
        </p:txBody>
      </p:sp>
      <p:sp>
        <p:nvSpPr>
          <p:cNvPr id="3" name="Footer Placeholder 2">
            <a:extLst>
              <a:ext uri="{FF2B5EF4-FFF2-40B4-BE49-F238E27FC236}">
                <a16:creationId xmlns:a16="http://schemas.microsoft.com/office/drawing/2014/main" id="{4543EBDF-D696-42F7-B962-56F5FEE120CC}"/>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6789D77E-1675-4F9D-9113-B274CB0E87FA}"/>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
        <p:nvSpPr>
          <p:cNvPr id="8" name="Rectangle 7">
            <a:extLst>
              <a:ext uri="{FF2B5EF4-FFF2-40B4-BE49-F238E27FC236}">
                <a16:creationId xmlns:a16="http://schemas.microsoft.com/office/drawing/2014/main" id="{216DE267-11BA-450E-9FB0-1C85BD8193FC}"/>
              </a:ext>
            </a:extLst>
          </p:cNvPr>
          <p:cNvSpPr/>
          <p:nvPr userDrawn="1"/>
        </p:nvSpPr>
        <p:spPr>
          <a:xfrm>
            <a:off x="701040" y="1198880"/>
            <a:ext cx="3373120" cy="269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38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436AC7-7A11-4522-AC6B-56A977DD6393}"/>
              </a:ext>
            </a:extLst>
          </p:cNvPr>
          <p:cNvSpPr/>
          <p:nvPr userDrawn="1"/>
        </p:nvSpPr>
        <p:spPr>
          <a:xfrm>
            <a:off x="701040" y="1198880"/>
            <a:ext cx="3373120" cy="269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8E9C90-06AB-49B5-9970-F5791DE93A41}"/>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3" name="Content Placeholder 2">
            <a:extLst>
              <a:ext uri="{FF2B5EF4-FFF2-40B4-BE49-F238E27FC236}">
                <a16:creationId xmlns:a16="http://schemas.microsoft.com/office/drawing/2014/main" id="{EFFB0071-932D-4CA0-92FB-A6E75AC85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71C8D9F5-8B70-4BDD-9CB5-BBF87CF553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7989DE91-7A80-4682-9D32-2CD41DEFB7B2}"/>
              </a:ext>
            </a:extLst>
          </p:cNvPr>
          <p:cNvSpPr>
            <a:spLocks noGrp="1"/>
          </p:cNvSpPr>
          <p:nvPr>
            <p:ph type="dt" sz="half" idx="10"/>
          </p:nvPr>
        </p:nvSpPr>
        <p:spPr/>
        <p:txBody>
          <a:bodyPr/>
          <a:lstStyle/>
          <a:p>
            <a:fld id="{5FCF8CFF-A1C0-4B6C-AA8D-BE72CB14468D}" type="datetime1">
              <a:rPr lang="en-US" noProof="0" smtClean="0"/>
              <a:t>7/12/2024</a:t>
            </a:fld>
            <a:endParaRPr lang="en-US" noProof="0" dirty="0"/>
          </a:p>
        </p:txBody>
      </p:sp>
      <p:sp>
        <p:nvSpPr>
          <p:cNvPr id="6" name="Footer Placeholder 5">
            <a:extLst>
              <a:ext uri="{FF2B5EF4-FFF2-40B4-BE49-F238E27FC236}">
                <a16:creationId xmlns:a16="http://schemas.microsoft.com/office/drawing/2014/main" id="{7B9E2482-2E7D-4868-95A7-4A55B40FECE1}"/>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1F4E84CF-C3E5-4475-84C7-21CBAC064B74}"/>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
        <p:nvSpPr>
          <p:cNvPr id="12" name="object 27" descr="Beige rectangle">
            <a:extLst>
              <a:ext uri="{FF2B5EF4-FFF2-40B4-BE49-F238E27FC236}">
                <a16:creationId xmlns:a16="http://schemas.microsoft.com/office/drawing/2014/main" id="{B2B1FE43-FD37-498E-BFCE-BBD1480231A0}"/>
              </a:ext>
            </a:extLst>
          </p:cNvPr>
          <p:cNvSpPr/>
          <p:nvPr userDrawn="1"/>
        </p:nvSpPr>
        <p:spPr>
          <a:xfrm>
            <a:off x="952095" y="2057400"/>
            <a:ext cx="2808000" cy="0"/>
          </a:xfrm>
          <a:custGeom>
            <a:avLst/>
            <a:gdLst/>
            <a:ahLst/>
            <a:cxnLst/>
            <a:rect l="l" t="t" r="r" b="b"/>
            <a:pathLst>
              <a:path w="2501265">
                <a:moveTo>
                  <a:pt x="0" y="0"/>
                </a:moveTo>
                <a:lnTo>
                  <a:pt x="2500883" y="0"/>
                </a:lnTo>
              </a:path>
            </a:pathLst>
          </a:custGeom>
          <a:ln w="54863">
            <a:solidFill>
              <a:schemeClr val="accent2"/>
            </a:solidFill>
          </a:ln>
        </p:spPr>
        <p:txBody>
          <a:bodyPr wrap="square" lIns="0" tIns="0" rIns="0" bIns="0" rtlCol="0"/>
          <a:lstStyle/>
          <a:p>
            <a:endParaRPr lang="en-US" dirty="0"/>
          </a:p>
        </p:txBody>
      </p:sp>
    </p:spTree>
    <p:extLst>
      <p:ext uri="{BB962C8B-B14F-4D97-AF65-F5344CB8AC3E}">
        <p14:creationId xmlns:p14="http://schemas.microsoft.com/office/powerpoint/2010/main" val="395721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B42A2-6C87-4352-9FCE-0A4ACFEE95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C0FBA1-6110-4D40-B7F5-ADD019F2E1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396CB-9F3B-47D0-B0B3-BF995771265D}"/>
              </a:ext>
            </a:extLst>
          </p:cNvPr>
          <p:cNvSpPr>
            <a:spLocks noGrp="1"/>
          </p:cNvSpPr>
          <p:nvPr>
            <p:ph type="dt" sz="half" idx="10"/>
          </p:nvPr>
        </p:nvSpPr>
        <p:spPr/>
        <p:txBody>
          <a:bodyPr/>
          <a:lstStyle/>
          <a:p>
            <a:fld id="{A29D108C-D666-4783-9654-2B911B8DBA90}" type="datetimeFigureOut">
              <a:rPr lang="en-US" smtClean="0"/>
              <a:t>7/12/2024</a:t>
            </a:fld>
            <a:endParaRPr lang="en-US"/>
          </a:p>
        </p:txBody>
      </p:sp>
      <p:sp>
        <p:nvSpPr>
          <p:cNvPr id="5" name="Footer Placeholder 4">
            <a:extLst>
              <a:ext uri="{FF2B5EF4-FFF2-40B4-BE49-F238E27FC236}">
                <a16:creationId xmlns:a16="http://schemas.microsoft.com/office/drawing/2014/main" id="{1D82C828-D396-4130-9041-5C150B084D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22E1D-BD11-4B93-A9D8-D538C24DF751}"/>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3863389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8553D57-F3EF-4003-9DCC-F30C7011CB72}"/>
              </a:ext>
            </a:extLst>
          </p:cNvPr>
          <p:cNvSpPr/>
          <p:nvPr userDrawn="1"/>
        </p:nvSpPr>
        <p:spPr>
          <a:xfrm>
            <a:off x="629920" y="1193800"/>
            <a:ext cx="334772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90E0AA-5363-4861-AB6B-0E4D34D74B92}"/>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3" name="Picture Placeholder 2">
            <a:extLst>
              <a:ext uri="{FF2B5EF4-FFF2-40B4-BE49-F238E27FC236}">
                <a16:creationId xmlns:a16="http://schemas.microsoft.com/office/drawing/2014/main" id="{8D44B7CE-2038-4CCA-AA8A-D03DE5FD95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4" name="Text Placeholder 3">
            <a:extLst>
              <a:ext uri="{FF2B5EF4-FFF2-40B4-BE49-F238E27FC236}">
                <a16:creationId xmlns:a16="http://schemas.microsoft.com/office/drawing/2014/main" id="{EA79774D-36EB-4201-B1AC-922DD2E06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CAD1E234-1CB2-41A0-B40D-7E7F160CBA11}"/>
              </a:ext>
            </a:extLst>
          </p:cNvPr>
          <p:cNvSpPr>
            <a:spLocks noGrp="1"/>
          </p:cNvSpPr>
          <p:nvPr>
            <p:ph type="dt" sz="half" idx="10"/>
          </p:nvPr>
        </p:nvSpPr>
        <p:spPr/>
        <p:txBody>
          <a:bodyPr/>
          <a:lstStyle/>
          <a:p>
            <a:fld id="{8C6D634D-0427-413D-A0D0-098959D06FEF}" type="datetime1">
              <a:rPr lang="en-US" noProof="0" smtClean="0"/>
              <a:t>7/12/2024</a:t>
            </a:fld>
            <a:endParaRPr lang="en-US" noProof="0" dirty="0"/>
          </a:p>
        </p:txBody>
      </p:sp>
      <p:sp>
        <p:nvSpPr>
          <p:cNvPr id="6" name="Footer Placeholder 5">
            <a:extLst>
              <a:ext uri="{FF2B5EF4-FFF2-40B4-BE49-F238E27FC236}">
                <a16:creationId xmlns:a16="http://schemas.microsoft.com/office/drawing/2014/main" id="{99FD472E-6334-4051-B4D9-6361A819F792}"/>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192384B9-6290-4070-B7D1-A105B27F0CB0}"/>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
        <p:nvSpPr>
          <p:cNvPr id="11" name="object 27" descr="Beige rectangle">
            <a:extLst>
              <a:ext uri="{FF2B5EF4-FFF2-40B4-BE49-F238E27FC236}">
                <a16:creationId xmlns:a16="http://schemas.microsoft.com/office/drawing/2014/main" id="{089FC68F-39AB-447B-BF27-4E2A973046DE}"/>
              </a:ext>
            </a:extLst>
          </p:cNvPr>
          <p:cNvSpPr/>
          <p:nvPr userDrawn="1"/>
        </p:nvSpPr>
        <p:spPr>
          <a:xfrm>
            <a:off x="947015" y="2057400"/>
            <a:ext cx="2808000" cy="0"/>
          </a:xfrm>
          <a:custGeom>
            <a:avLst/>
            <a:gdLst/>
            <a:ahLst/>
            <a:cxnLst/>
            <a:rect l="l" t="t" r="r" b="b"/>
            <a:pathLst>
              <a:path w="2501265">
                <a:moveTo>
                  <a:pt x="0" y="0"/>
                </a:moveTo>
                <a:lnTo>
                  <a:pt x="2500883" y="0"/>
                </a:lnTo>
              </a:path>
            </a:pathLst>
          </a:custGeom>
          <a:ln w="54863">
            <a:solidFill>
              <a:schemeClr val="accent2"/>
            </a:solidFill>
          </a:ln>
        </p:spPr>
        <p:txBody>
          <a:bodyPr wrap="square" lIns="0" tIns="0" rIns="0" bIns="0" rtlCol="0"/>
          <a:lstStyle/>
          <a:p>
            <a:endParaRPr lang="en-US" dirty="0"/>
          </a:p>
        </p:txBody>
      </p:sp>
    </p:spTree>
    <p:extLst>
      <p:ext uri="{BB962C8B-B14F-4D97-AF65-F5344CB8AC3E}">
        <p14:creationId xmlns:p14="http://schemas.microsoft.com/office/powerpoint/2010/main" val="367245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Horisontal Content">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E4FD2CFF-0F3D-42BB-BBFF-903727B32640}"/>
              </a:ext>
            </a:extLst>
          </p:cNvPr>
          <p:cNvSpPr/>
          <p:nvPr userDrawn="1"/>
        </p:nvSpPr>
        <p:spPr>
          <a:xfrm>
            <a:off x="0" y="1562188"/>
            <a:ext cx="11269980" cy="2359660"/>
          </a:xfrm>
          <a:custGeom>
            <a:avLst/>
            <a:gdLst/>
            <a:ahLst/>
            <a:cxnLst/>
            <a:rect l="l" t="t" r="r" b="b"/>
            <a:pathLst>
              <a:path w="11269980" h="2359660">
                <a:moveTo>
                  <a:pt x="0" y="2359152"/>
                </a:moveTo>
                <a:lnTo>
                  <a:pt x="11269980" y="2359152"/>
                </a:lnTo>
                <a:lnTo>
                  <a:pt x="11269980" y="0"/>
                </a:lnTo>
                <a:lnTo>
                  <a:pt x="0" y="0"/>
                </a:lnTo>
                <a:lnTo>
                  <a:pt x="0" y="2359152"/>
                </a:lnTo>
                <a:close/>
              </a:path>
            </a:pathLst>
          </a:custGeom>
          <a:solidFill>
            <a:schemeClr val="tx2"/>
          </a:solidFill>
        </p:spPr>
        <p:txBody>
          <a:bodyPr wrap="square" lIns="0" tIns="0" rIns="0" bIns="0" rtlCol="0"/>
          <a:lstStyle/>
          <a:p>
            <a:endParaRPr lang="en-US" noProof="0" dirty="0"/>
          </a:p>
        </p:txBody>
      </p:sp>
      <p:sp>
        <p:nvSpPr>
          <p:cNvPr id="7" name="Slide Number Placeholder 6">
            <a:extLst>
              <a:ext uri="{FF2B5EF4-FFF2-40B4-BE49-F238E27FC236}">
                <a16:creationId xmlns:a16="http://schemas.microsoft.com/office/drawing/2014/main" id="{4E60EB58-EF7E-435A-8B07-B5BCF3AF119F}"/>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
        <p:nvSpPr>
          <p:cNvPr id="2" name="Title 1">
            <a:extLst>
              <a:ext uri="{FF2B5EF4-FFF2-40B4-BE49-F238E27FC236}">
                <a16:creationId xmlns:a16="http://schemas.microsoft.com/office/drawing/2014/main" id="{E7F76098-6FA1-470A-BEF4-E4B0AC75E8F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4B647ABC-6745-43B6-8A64-6E191BD65CA2}"/>
              </a:ext>
            </a:extLst>
          </p:cNvPr>
          <p:cNvSpPr>
            <a:spLocks noGrp="1"/>
          </p:cNvSpPr>
          <p:nvPr>
            <p:ph sz="half" idx="1"/>
          </p:nvPr>
        </p:nvSpPr>
        <p:spPr>
          <a:xfrm>
            <a:off x="838200" y="4133087"/>
            <a:ext cx="10431780" cy="20438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47F57DE0-C032-4FCC-9006-09C2C328A665}"/>
              </a:ext>
            </a:extLst>
          </p:cNvPr>
          <p:cNvSpPr>
            <a:spLocks noGrp="1"/>
          </p:cNvSpPr>
          <p:nvPr>
            <p:ph type="dt" sz="half" idx="10"/>
          </p:nvPr>
        </p:nvSpPr>
        <p:spPr/>
        <p:txBody>
          <a:bodyPr/>
          <a:lstStyle/>
          <a:p>
            <a:fld id="{397CD216-73DE-4B96-8E1B-BB64D86142BB}" type="datetime1">
              <a:rPr lang="en-US" noProof="0" smtClean="0"/>
              <a:t>7/12/2024</a:t>
            </a:fld>
            <a:endParaRPr lang="en-US" noProof="0" dirty="0"/>
          </a:p>
        </p:txBody>
      </p:sp>
      <p:sp>
        <p:nvSpPr>
          <p:cNvPr id="6" name="Footer Placeholder 5">
            <a:extLst>
              <a:ext uri="{FF2B5EF4-FFF2-40B4-BE49-F238E27FC236}">
                <a16:creationId xmlns:a16="http://schemas.microsoft.com/office/drawing/2014/main" id="{90C776CB-2819-4488-9012-A6EA22079A47}"/>
              </a:ext>
            </a:extLst>
          </p:cNvPr>
          <p:cNvSpPr>
            <a:spLocks noGrp="1"/>
          </p:cNvSpPr>
          <p:nvPr>
            <p:ph type="ftr" sz="quarter" idx="11"/>
          </p:nvPr>
        </p:nvSpPr>
        <p:spPr/>
        <p:txBody>
          <a:bodyPr/>
          <a:lstStyle/>
          <a:p>
            <a:endParaRPr lang="en-US" noProof="0" dirty="0"/>
          </a:p>
        </p:txBody>
      </p:sp>
      <p:sp>
        <p:nvSpPr>
          <p:cNvPr id="9" name="Content Placeholder 3">
            <a:extLst>
              <a:ext uri="{FF2B5EF4-FFF2-40B4-BE49-F238E27FC236}">
                <a16:creationId xmlns:a16="http://schemas.microsoft.com/office/drawing/2014/main" id="{C1B0D46C-2987-401A-A0C4-CFB6F73E9D23}"/>
              </a:ext>
            </a:extLst>
          </p:cNvPr>
          <p:cNvSpPr>
            <a:spLocks noGrp="1"/>
          </p:cNvSpPr>
          <p:nvPr>
            <p:ph sz="half" idx="13"/>
          </p:nvPr>
        </p:nvSpPr>
        <p:spPr>
          <a:xfrm>
            <a:off x="844296" y="1788579"/>
            <a:ext cx="10425684" cy="19068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98483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ix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202246-9B90-4CE1-AAF1-3328E51AE0A5}"/>
              </a:ext>
            </a:extLst>
          </p:cNvPr>
          <p:cNvSpPr>
            <a:spLocks noGrp="1"/>
          </p:cNvSpPr>
          <p:nvPr>
            <p:ph type="pic" sz="quarter" idx="13"/>
          </p:nvPr>
        </p:nvSpPr>
        <p:spPr>
          <a:xfrm>
            <a:off x="0" y="0"/>
            <a:ext cx="12192000" cy="6858000"/>
          </a:xfrm>
        </p:spPr>
        <p:txBody>
          <a:bodyPr/>
          <a:lstStyle>
            <a:lvl1pPr marL="0" indent="0" algn="ctr">
              <a:buNone/>
              <a:defRPr/>
            </a:lvl1pPr>
          </a:lstStyle>
          <a:p>
            <a:r>
              <a:rPr lang="en-US" noProof="0"/>
              <a:t>Click icon to add picture</a:t>
            </a:r>
            <a:endParaRPr lang="en-US" noProof="0" dirty="0"/>
          </a:p>
        </p:txBody>
      </p:sp>
      <p:sp>
        <p:nvSpPr>
          <p:cNvPr id="18" name="Content Placeholder 2">
            <a:extLst>
              <a:ext uri="{FF2B5EF4-FFF2-40B4-BE49-F238E27FC236}">
                <a16:creationId xmlns:a16="http://schemas.microsoft.com/office/drawing/2014/main" id="{843DF42B-5E6A-409A-A205-0B59AE5FBD98}"/>
              </a:ext>
            </a:extLst>
          </p:cNvPr>
          <p:cNvSpPr>
            <a:spLocks noGrp="1"/>
          </p:cNvSpPr>
          <p:nvPr>
            <p:ph sz="half" idx="15"/>
          </p:nvPr>
        </p:nvSpPr>
        <p:spPr>
          <a:xfrm>
            <a:off x="8530301" y="1690689"/>
            <a:ext cx="3148965" cy="1922438"/>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2">
            <a:extLst>
              <a:ext uri="{FF2B5EF4-FFF2-40B4-BE49-F238E27FC236}">
                <a16:creationId xmlns:a16="http://schemas.microsoft.com/office/drawing/2014/main" id="{9C7A202D-9C81-48E9-AC0B-E4DDE20AE14F}"/>
              </a:ext>
            </a:extLst>
          </p:cNvPr>
          <p:cNvSpPr>
            <a:spLocks noGrp="1"/>
          </p:cNvSpPr>
          <p:nvPr>
            <p:ph sz="half" idx="14"/>
          </p:nvPr>
        </p:nvSpPr>
        <p:spPr>
          <a:xfrm>
            <a:off x="4888689" y="1702826"/>
            <a:ext cx="3148965" cy="1922438"/>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a:extLst>
              <a:ext uri="{FF2B5EF4-FFF2-40B4-BE49-F238E27FC236}">
                <a16:creationId xmlns:a16="http://schemas.microsoft.com/office/drawing/2014/main" id="{4E60EB58-EF7E-435A-8B07-B5BCF3AF119F}"/>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
        <p:nvSpPr>
          <p:cNvPr id="2" name="Title 1">
            <a:extLst>
              <a:ext uri="{FF2B5EF4-FFF2-40B4-BE49-F238E27FC236}">
                <a16:creationId xmlns:a16="http://schemas.microsoft.com/office/drawing/2014/main" id="{E7F76098-6FA1-470A-BEF4-E4B0AC75E8F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4B647ABC-6745-43B6-8A64-6E191BD65CA2}"/>
              </a:ext>
            </a:extLst>
          </p:cNvPr>
          <p:cNvSpPr>
            <a:spLocks noGrp="1"/>
          </p:cNvSpPr>
          <p:nvPr>
            <p:ph sz="half" idx="1"/>
          </p:nvPr>
        </p:nvSpPr>
        <p:spPr>
          <a:xfrm>
            <a:off x="1337076" y="1702826"/>
            <a:ext cx="3148965" cy="1922438"/>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47F57DE0-C032-4FCC-9006-09C2C328A665}"/>
              </a:ext>
            </a:extLst>
          </p:cNvPr>
          <p:cNvSpPr>
            <a:spLocks noGrp="1"/>
          </p:cNvSpPr>
          <p:nvPr>
            <p:ph type="dt" sz="half" idx="10"/>
          </p:nvPr>
        </p:nvSpPr>
        <p:spPr/>
        <p:txBody>
          <a:bodyPr/>
          <a:lstStyle/>
          <a:p>
            <a:fld id="{397CD216-73DE-4B96-8E1B-BB64D86142BB}" type="datetime1">
              <a:rPr lang="en-US" noProof="0" smtClean="0"/>
              <a:t>7/12/2024</a:t>
            </a:fld>
            <a:endParaRPr lang="en-US" noProof="0" dirty="0"/>
          </a:p>
        </p:txBody>
      </p:sp>
      <p:sp>
        <p:nvSpPr>
          <p:cNvPr id="6" name="Footer Placeholder 5">
            <a:extLst>
              <a:ext uri="{FF2B5EF4-FFF2-40B4-BE49-F238E27FC236}">
                <a16:creationId xmlns:a16="http://schemas.microsoft.com/office/drawing/2014/main" id="{90C776CB-2819-4488-9012-A6EA22079A47}"/>
              </a:ext>
            </a:extLst>
          </p:cNvPr>
          <p:cNvSpPr>
            <a:spLocks noGrp="1"/>
          </p:cNvSpPr>
          <p:nvPr>
            <p:ph type="ftr" sz="quarter" idx="11"/>
          </p:nvPr>
        </p:nvSpPr>
        <p:spPr/>
        <p:txBody>
          <a:bodyPr/>
          <a:lstStyle/>
          <a:p>
            <a:endParaRPr lang="en-US" noProof="0" dirty="0"/>
          </a:p>
        </p:txBody>
      </p:sp>
      <p:sp>
        <p:nvSpPr>
          <p:cNvPr id="25" name="Content Placeholder 2">
            <a:extLst>
              <a:ext uri="{FF2B5EF4-FFF2-40B4-BE49-F238E27FC236}">
                <a16:creationId xmlns:a16="http://schemas.microsoft.com/office/drawing/2014/main" id="{70506441-775A-4D93-ADE3-695C86D6699F}"/>
              </a:ext>
            </a:extLst>
          </p:cNvPr>
          <p:cNvSpPr>
            <a:spLocks noGrp="1"/>
          </p:cNvSpPr>
          <p:nvPr>
            <p:ph sz="half" idx="16"/>
          </p:nvPr>
        </p:nvSpPr>
        <p:spPr>
          <a:xfrm>
            <a:off x="8530301" y="3849456"/>
            <a:ext cx="3148965" cy="1922438"/>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Content Placeholder 2">
            <a:extLst>
              <a:ext uri="{FF2B5EF4-FFF2-40B4-BE49-F238E27FC236}">
                <a16:creationId xmlns:a16="http://schemas.microsoft.com/office/drawing/2014/main" id="{FA00A08C-FA2D-44B5-9451-63F193A3E7B3}"/>
              </a:ext>
            </a:extLst>
          </p:cNvPr>
          <p:cNvSpPr>
            <a:spLocks noGrp="1"/>
          </p:cNvSpPr>
          <p:nvPr>
            <p:ph sz="half" idx="17"/>
          </p:nvPr>
        </p:nvSpPr>
        <p:spPr>
          <a:xfrm>
            <a:off x="4888689" y="3849456"/>
            <a:ext cx="3148965" cy="1922438"/>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Content Placeholder 2">
            <a:extLst>
              <a:ext uri="{FF2B5EF4-FFF2-40B4-BE49-F238E27FC236}">
                <a16:creationId xmlns:a16="http://schemas.microsoft.com/office/drawing/2014/main" id="{6A8F9540-8D26-4ADA-88E6-B9A742232C2D}"/>
              </a:ext>
            </a:extLst>
          </p:cNvPr>
          <p:cNvSpPr>
            <a:spLocks noGrp="1"/>
          </p:cNvSpPr>
          <p:nvPr>
            <p:ph sz="half" idx="18"/>
          </p:nvPr>
        </p:nvSpPr>
        <p:spPr>
          <a:xfrm>
            <a:off x="1337076" y="3849456"/>
            <a:ext cx="3148965" cy="1922438"/>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 name="Picture Placeholder 28">
            <a:extLst>
              <a:ext uri="{FF2B5EF4-FFF2-40B4-BE49-F238E27FC236}">
                <a16:creationId xmlns:a16="http://schemas.microsoft.com/office/drawing/2014/main" id="{3D7801BA-80A8-4F2C-90C8-155E6210A852}"/>
              </a:ext>
            </a:extLst>
          </p:cNvPr>
          <p:cNvSpPr>
            <a:spLocks noGrp="1"/>
          </p:cNvSpPr>
          <p:nvPr>
            <p:ph type="pic" sz="quarter" idx="19"/>
          </p:nvPr>
        </p:nvSpPr>
        <p:spPr>
          <a:xfrm>
            <a:off x="947634" y="1679576"/>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0" name="Picture Placeholder 28">
            <a:extLst>
              <a:ext uri="{FF2B5EF4-FFF2-40B4-BE49-F238E27FC236}">
                <a16:creationId xmlns:a16="http://schemas.microsoft.com/office/drawing/2014/main" id="{99C7ED62-8CE2-417B-9E03-DB47D419110B}"/>
              </a:ext>
            </a:extLst>
          </p:cNvPr>
          <p:cNvSpPr>
            <a:spLocks noGrp="1"/>
          </p:cNvSpPr>
          <p:nvPr>
            <p:ph type="pic" sz="quarter" idx="20"/>
          </p:nvPr>
        </p:nvSpPr>
        <p:spPr>
          <a:xfrm>
            <a:off x="4499246" y="1679576"/>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1" name="Picture Placeholder 28">
            <a:extLst>
              <a:ext uri="{FF2B5EF4-FFF2-40B4-BE49-F238E27FC236}">
                <a16:creationId xmlns:a16="http://schemas.microsoft.com/office/drawing/2014/main" id="{96383197-4013-4D5E-BF47-64BD2386A4D6}"/>
              </a:ext>
            </a:extLst>
          </p:cNvPr>
          <p:cNvSpPr>
            <a:spLocks noGrp="1"/>
          </p:cNvSpPr>
          <p:nvPr>
            <p:ph type="pic" sz="quarter" idx="21"/>
          </p:nvPr>
        </p:nvSpPr>
        <p:spPr>
          <a:xfrm>
            <a:off x="8126282" y="1679576"/>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2" name="Picture Placeholder 28">
            <a:extLst>
              <a:ext uri="{FF2B5EF4-FFF2-40B4-BE49-F238E27FC236}">
                <a16:creationId xmlns:a16="http://schemas.microsoft.com/office/drawing/2014/main" id="{B2568099-B430-4F70-A248-1840860FFEED}"/>
              </a:ext>
            </a:extLst>
          </p:cNvPr>
          <p:cNvSpPr>
            <a:spLocks noGrp="1"/>
          </p:cNvSpPr>
          <p:nvPr>
            <p:ph type="pic" sz="quarter" idx="22"/>
          </p:nvPr>
        </p:nvSpPr>
        <p:spPr>
          <a:xfrm>
            <a:off x="947634" y="3792079"/>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3" name="Picture Placeholder 28">
            <a:extLst>
              <a:ext uri="{FF2B5EF4-FFF2-40B4-BE49-F238E27FC236}">
                <a16:creationId xmlns:a16="http://schemas.microsoft.com/office/drawing/2014/main" id="{82A0F640-3653-4074-BEAA-B09FF6E0B391}"/>
              </a:ext>
            </a:extLst>
          </p:cNvPr>
          <p:cNvSpPr>
            <a:spLocks noGrp="1"/>
          </p:cNvSpPr>
          <p:nvPr>
            <p:ph type="pic" sz="quarter" idx="23"/>
          </p:nvPr>
        </p:nvSpPr>
        <p:spPr>
          <a:xfrm>
            <a:off x="4499246" y="3792079"/>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4" name="Picture Placeholder 28">
            <a:extLst>
              <a:ext uri="{FF2B5EF4-FFF2-40B4-BE49-F238E27FC236}">
                <a16:creationId xmlns:a16="http://schemas.microsoft.com/office/drawing/2014/main" id="{1723BD4F-261F-418F-B763-09039D2CA7B6}"/>
              </a:ext>
            </a:extLst>
          </p:cNvPr>
          <p:cNvSpPr>
            <a:spLocks noGrp="1"/>
          </p:cNvSpPr>
          <p:nvPr>
            <p:ph type="pic" sz="quarter" idx="24"/>
          </p:nvPr>
        </p:nvSpPr>
        <p:spPr>
          <a:xfrm>
            <a:off x="8126282" y="3792079"/>
            <a:ext cx="376237" cy="376237"/>
          </a:xfrm>
        </p:spPr>
        <p:txBody>
          <a:bodyPr>
            <a:normAutofit/>
          </a:bodyPr>
          <a:lstStyle>
            <a:lvl1pPr marL="0" indent="0" algn="ctr">
              <a:buNone/>
              <a:defRPr sz="400"/>
            </a:lvl1pPr>
          </a:lstStyle>
          <a:p>
            <a:r>
              <a:rPr lang="en-US" noProof="0"/>
              <a:t>Click icon to add picture</a:t>
            </a:r>
            <a:endParaRPr lang="en-US" noProof="0" dirty="0"/>
          </a:p>
        </p:txBody>
      </p:sp>
    </p:spTree>
    <p:extLst>
      <p:ext uri="{BB962C8B-B14F-4D97-AF65-F5344CB8AC3E}">
        <p14:creationId xmlns:p14="http://schemas.microsoft.com/office/powerpoint/2010/main" val="4198510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mparison with picture">
    <p:spTree>
      <p:nvGrpSpPr>
        <p:cNvPr id="1" name=""/>
        <p:cNvGrpSpPr/>
        <p:nvPr/>
      </p:nvGrpSpPr>
      <p:grpSpPr>
        <a:xfrm>
          <a:off x="0" y="0"/>
          <a:ext cx="0" cy="0"/>
          <a:chOff x="0" y="0"/>
          <a:chExt cx="0" cy="0"/>
        </a:xfrm>
      </p:grpSpPr>
      <p:sp>
        <p:nvSpPr>
          <p:cNvPr id="14" name="Picture Placeholder 12">
            <a:extLst>
              <a:ext uri="{FF2B5EF4-FFF2-40B4-BE49-F238E27FC236}">
                <a16:creationId xmlns:a16="http://schemas.microsoft.com/office/drawing/2014/main" id="{B74348DE-EC54-4C62-948C-0B2BF9045578}"/>
              </a:ext>
            </a:extLst>
          </p:cNvPr>
          <p:cNvSpPr>
            <a:spLocks noGrp="1"/>
          </p:cNvSpPr>
          <p:nvPr>
            <p:ph type="pic" sz="quarter" idx="13"/>
          </p:nvPr>
        </p:nvSpPr>
        <p:spPr>
          <a:xfrm>
            <a:off x="0" y="3115389"/>
            <a:ext cx="12188825" cy="3742611"/>
          </a:xfrm>
        </p:spPr>
        <p:txBody>
          <a:bodyPr/>
          <a:lstStyle>
            <a:lvl1pPr marL="0" indent="0" algn="ctr">
              <a:buNone/>
              <a:defRPr/>
            </a:lvl1pPr>
          </a:lstStyle>
          <a:p>
            <a:r>
              <a:rPr lang="en-US" noProof="0"/>
              <a:t>Click icon to add picture</a:t>
            </a:r>
            <a:endParaRPr lang="en-US" noProof="0" dirty="0"/>
          </a:p>
        </p:txBody>
      </p:sp>
      <p:sp>
        <p:nvSpPr>
          <p:cNvPr id="10" name="object 3">
            <a:extLst>
              <a:ext uri="{FF2B5EF4-FFF2-40B4-BE49-F238E27FC236}">
                <a16:creationId xmlns:a16="http://schemas.microsoft.com/office/drawing/2014/main" id="{2A53E879-94A1-4659-9069-ED0D6F03014D}"/>
              </a:ext>
            </a:extLst>
          </p:cNvPr>
          <p:cNvSpPr/>
          <p:nvPr userDrawn="1"/>
        </p:nvSpPr>
        <p:spPr>
          <a:xfrm>
            <a:off x="2400" y="1801701"/>
            <a:ext cx="12189600" cy="1115568"/>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solidFill>
        </p:spPr>
        <p:txBody>
          <a:bodyPr wrap="square" lIns="0" tIns="0" rIns="0" bIns="0" rtlCol="0"/>
          <a:lstStyle/>
          <a:p>
            <a:endParaRPr lang="en-US" noProof="0" dirty="0"/>
          </a:p>
        </p:txBody>
      </p:sp>
      <p:sp>
        <p:nvSpPr>
          <p:cNvPr id="2" name="Title 1">
            <a:extLst>
              <a:ext uri="{FF2B5EF4-FFF2-40B4-BE49-F238E27FC236}">
                <a16:creationId xmlns:a16="http://schemas.microsoft.com/office/drawing/2014/main" id="{0EF43C73-1D0F-45F9-A7E4-E9D24EAFDE3D}"/>
              </a:ext>
            </a:extLst>
          </p:cNvPr>
          <p:cNvSpPr>
            <a:spLocks noGrp="1"/>
          </p:cNvSpPr>
          <p:nvPr>
            <p:ph type="title"/>
          </p:nvPr>
        </p:nvSpPr>
        <p:spPr>
          <a:xfrm>
            <a:off x="839788" y="279401"/>
            <a:ext cx="10515600" cy="1052083"/>
          </a:xfrm>
        </p:spPr>
        <p:txBody>
          <a:bodyPr/>
          <a:lstStyle>
            <a:lvl1pPr>
              <a:defRPr>
                <a:solidFill>
                  <a:schemeClr val="tx2"/>
                </a:solidFill>
              </a:defRPr>
            </a:lvl1pPr>
          </a:lstStyle>
          <a:p>
            <a:r>
              <a:rPr lang="en-US" noProof="0" dirty="0"/>
              <a:t>Click to edit Master title style</a:t>
            </a:r>
          </a:p>
        </p:txBody>
      </p:sp>
      <p:sp>
        <p:nvSpPr>
          <p:cNvPr id="3" name="Text Placeholder 2">
            <a:extLst>
              <a:ext uri="{FF2B5EF4-FFF2-40B4-BE49-F238E27FC236}">
                <a16:creationId xmlns:a16="http://schemas.microsoft.com/office/drawing/2014/main" id="{D3B88E76-F6AB-4621-A9A6-20A81C5A3F91}"/>
              </a:ext>
            </a:extLst>
          </p:cNvPr>
          <p:cNvSpPr>
            <a:spLocks noGrp="1"/>
          </p:cNvSpPr>
          <p:nvPr>
            <p:ph type="body" idx="1"/>
          </p:nvPr>
        </p:nvSpPr>
        <p:spPr>
          <a:xfrm>
            <a:off x="839788" y="178784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6A313FB9-6D6C-4F61-9E7A-76E686D06C25}"/>
              </a:ext>
            </a:extLst>
          </p:cNvPr>
          <p:cNvSpPr>
            <a:spLocks noGrp="1"/>
          </p:cNvSpPr>
          <p:nvPr>
            <p:ph sz="half" idx="2"/>
          </p:nvPr>
        </p:nvSpPr>
        <p:spPr>
          <a:xfrm>
            <a:off x="839788" y="3235927"/>
            <a:ext cx="5157787" cy="27556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2A93A737-E48B-4909-BE04-F55B58103257}"/>
              </a:ext>
            </a:extLst>
          </p:cNvPr>
          <p:cNvSpPr>
            <a:spLocks noGrp="1"/>
          </p:cNvSpPr>
          <p:nvPr>
            <p:ph type="body" sz="quarter" idx="3"/>
          </p:nvPr>
        </p:nvSpPr>
        <p:spPr>
          <a:xfrm>
            <a:off x="6172200" y="178784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a:extLst>
              <a:ext uri="{FF2B5EF4-FFF2-40B4-BE49-F238E27FC236}">
                <a16:creationId xmlns:a16="http://schemas.microsoft.com/office/drawing/2014/main" id="{D8F9958C-DB5F-444E-ACE8-73F5E0CA67F1}"/>
              </a:ext>
            </a:extLst>
          </p:cNvPr>
          <p:cNvSpPr>
            <a:spLocks noGrp="1"/>
          </p:cNvSpPr>
          <p:nvPr>
            <p:ph sz="quarter" idx="4"/>
          </p:nvPr>
        </p:nvSpPr>
        <p:spPr>
          <a:xfrm>
            <a:off x="6172200" y="3235927"/>
            <a:ext cx="5183188" cy="27556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11D097D1-3052-4C1F-B573-CA25FFF6CCB5}"/>
              </a:ext>
            </a:extLst>
          </p:cNvPr>
          <p:cNvSpPr>
            <a:spLocks noGrp="1"/>
          </p:cNvSpPr>
          <p:nvPr>
            <p:ph type="dt" sz="half" idx="10"/>
          </p:nvPr>
        </p:nvSpPr>
        <p:spPr/>
        <p:txBody>
          <a:bodyPr/>
          <a:lstStyle/>
          <a:p>
            <a:fld id="{C6A5CD8C-7FEF-4E71-8EB9-D3BA6E2E3E9E}" type="datetime1">
              <a:rPr lang="en-US" noProof="0" smtClean="0"/>
              <a:t>7/12/2024</a:t>
            </a:fld>
            <a:endParaRPr lang="en-US" noProof="0" dirty="0"/>
          </a:p>
        </p:txBody>
      </p:sp>
      <p:sp>
        <p:nvSpPr>
          <p:cNvPr id="8" name="Footer Placeholder 7">
            <a:extLst>
              <a:ext uri="{FF2B5EF4-FFF2-40B4-BE49-F238E27FC236}">
                <a16:creationId xmlns:a16="http://schemas.microsoft.com/office/drawing/2014/main" id="{F2607AC3-2220-4DDA-A22A-C404538FE48E}"/>
              </a:ext>
            </a:extLst>
          </p:cNvPr>
          <p:cNvSpPr>
            <a:spLocks noGrp="1"/>
          </p:cNvSpPr>
          <p:nvPr>
            <p:ph type="ftr" sz="quarter" idx="11"/>
          </p:nvPr>
        </p:nvSpPr>
        <p:spPr/>
        <p:txBody>
          <a:bodyPr/>
          <a:lstStyle/>
          <a:p>
            <a:endParaRPr lang="en-US" noProof="0" dirty="0"/>
          </a:p>
        </p:txBody>
      </p:sp>
      <p:sp>
        <p:nvSpPr>
          <p:cNvPr id="9" name="Slide Number Placeholder 8">
            <a:extLst>
              <a:ext uri="{FF2B5EF4-FFF2-40B4-BE49-F238E27FC236}">
                <a16:creationId xmlns:a16="http://schemas.microsoft.com/office/drawing/2014/main" id="{6FD8DEB3-F122-4B42-9E12-F61189B878B2}"/>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3517358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icture with Caption_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2570AE6-462E-452F-9ADE-CD45C00095E1}"/>
              </a:ext>
            </a:extLst>
          </p:cNvPr>
          <p:cNvSpPr/>
          <p:nvPr userDrawn="1"/>
        </p:nvSpPr>
        <p:spPr>
          <a:xfrm>
            <a:off x="701040" y="1198880"/>
            <a:ext cx="3373120" cy="269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3">
            <a:extLst>
              <a:ext uri="{FF2B5EF4-FFF2-40B4-BE49-F238E27FC236}">
                <a16:creationId xmlns:a16="http://schemas.microsoft.com/office/drawing/2014/main" id="{29F16048-FF4E-41B1-B3D4-0FB210A70DF2}"/>
              </a:ext>
            </a:extLst>
          </p:cNvPr>
          <p:cNvSpPr/>
          <p:nvPr userDrawn="1"/>
        </p:nvSpPr>
        <p:spPr>
          <a:xfrm>
            <a:off x="5294630" y="0"/>
            <a:ext cx="6897370" cy="6858000"/>
          </a:xfrm>
          <a:custGeom>
            <a:avLst/>
            <a:gdLst/>
            <a:ahLst/>
            <a:cxnLst/>
            <a:rect l="l" t="t" r="r" b="b"/>
            <a:pathLst>
              <a:path w="6897370" h="6858000">
                <a:moveTo>
                  <a:pt x="0" y="6858000"/>
                </a:moveTo>
                <a:lnTo>
                  <a:pt x="6896900" y="6858000"/>
                </a:lnTo>
                <a:lnTo>
                  <a:pt x="6896900" y="0"/>
                </a:lnTo>
                <a:lnTo>
                  <a:pt x="0" y="0"/>
                </a:lnTo>
                <a:lnTo>
                  <a:pt x="0" y="6858000"/>
                </a:lnTo>
                <a:close/>
              </a:path>
            </a:pathLst>
          </a:custGeom>
          <a:solidFill>
            <a:schemeClr val="tx2"/>
          </a:solidFill>
        </p:spPr>
        <p:txBody>
          <a:bodyPr wrap="square" lIns="0" tIns="0" rIns="0" bIns="0" rtlCol="0"/>
          <a:lstStyle/>
          <a:p>
            <a:endParaRPr lang="en-US" noProof="0" dirty="0"/>
          </a:p>
        </p:txBody>
      </p:sp>
      <p:sp>
        <p:nvSpPr>
          <p:cNvPr id="2" name="Title 1">
            <a:extLst>
              <a:ext uri="{FF2B5EF4-FFF2-40B4-BE49-F238E27FC236}">
                <a16:creationId xmlns:a16="http://schemas.microsoft.com/office/drawing/2014/main" id="{4690E0AA-5363-4861-AB6B-0E4D34D74B92}"/>
              </a:ext>
            </a:extLst>
          </p:cNvPr>
          <p:cNvSpPr>
            <a:spLocks noGrp="1"/>
          </p:cNvSpPr>
          <p:nvPr>
            <p:ph type="title"/>
          </p:nvPr>
        </p:nvSpPr>
        <p:spPr>
          <a:xfrm>
            <a:off x="839788" y="417362"/>
            <a:ext cx="3932237" cy="1302111"/>
          </a:xfrm>
        </p:spPr>
        <p:txBody>
          <a:bodyPr anchor="b"/>
          <a:lstStyle>
            <a:lvl1pPr>
              <a:defRPr sz="3200"/>
            </a:lvl1pPr>
          </a:lstStyle>
          <a:p>
            <a:r>
              <a:rPr lang="en-US" noProof="0"/>
              <a:t>Click to edit Master title style</a:t>
            </a:r>
          </a:p>
        </p:txBody>
      </p:sp>
      <p:sp>
        <p:nvSpPr>
          <p:cNvPr id="4" name="Text Placeholder 3">
            <a:extLst>
              <a:ext uri="{FF2B5EF4-FFF2-40B4-BE49-F238E27FC236}">
                <a16:creationId xmlns:a16="http://schemas.microsoft.com/office/drawing/2014/main" id="{EA79774D-36EB-4201-B1AC-922DD2E06640}"/>
              </a:ext>
            </a:extLst>
          </p:cNvPr>
          <p:cNvSpPr>
            <a:spLocks noGrp="1"/>
          </p:cNvSpPr>
          <p:nvPr>
            <p:ph type="body" sz="half" idx="2"/>
          </p:nvPr>
        </p:nvSpPr>
        <p:spPr>
          <a:xfrm>
            <a:off x="7294251" y="1192697"/>
            <a:ext cx="4057961" cy="1431234"/>
          </a:xfrm>
        </p:spPr>
        <p:txBody>
          <a:bodyPr/>
          <a:lstStyle>
            <a:lvl1pPr marL="0" indent="0">
              <a:buNone/>
              <a:defRPr sz="1600">
                <a:solidFill>
                  <a:schemeClr val="bg2">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CAD1E234-1CB2-41A0-B40D-7E7F160CBA11}"/>
              </a:ext>
            </a:extLst>
          </p:cNvPr>
          <p:cNvSpPr>
            <a:spLocks noGrp="1"/>
          </p:cNvSpPr>
          <p:nvPr>
            <p:ph type="dt" sz="half" idx="10"/>
          </p:nvPr>
        </p:nvSpPr>
        <p:spPr/>
        <p:txBody>
          <a:bodyPr/>
          <a:lstStyle/>
          <a:p>
            <a:fld id="{8C6D634D-0427-413D-A0D0-098959D06FEF}" type="datetime1">
              <a:rPr lang="en-US" noProof="0" smtClean="0"/>
              <a:t>7/12/2024</a:t>
            </a:fld>
            <a:endParaRPr lang="en-US" noProof="0" dirty="0"/>
          </a:p>
        </p:txBody>
      </p:sp>
      <p:sp>
        <p:nvSpPr>
          <p:cNvPr id="6" name="Footer Placeholder 5">
            <a:extLst>
              <a:ext uri="{FF2B5EF4-FFF2-40B4-BE49-F238E27FC236}">
                <a16:creationId xmlns:a16="http://schemas.microsoft.com/office/drawing/2014/main" id="{99FD472E-6334-4051-B4D9-6361A819F792}"/>
              </a:ext>
            </a:extLst>
          </p:cNvPr>
          <p:cNvSpPr>
            <a:spLocks noGrp="1"/>
          </p:cNvSpPr>
          <p:nvPr>
            <p:ph type="ftr" sz="quarter" idx="11"/>
          </p:nvPr>
        </p:nvSpPr>
        <p:spPr/>
        <p:txBody>
          <a:bodyPr/>
          <a:lstStyle/>
          <a:p>
            <a:endParaRPr lang="en-US" noProof="0" dirty="0"/>
          </a:p>
        </p:txBody>
      </p:sp>
      <p:sp>
        <p:nvSpPr>
          <p:cNvPr id="9" name="object 2">
            <a:extLst>
              <a:ext uri="{FF2B5EF4-FFF2-40B4-BE49-F238E27FC236}">
                <a16:creationId xmlns:a16="http://schemas.microsoft.com/office/drawing/2014/main" id="{9337951D-6DB6-4713-9200-E8513CDEB6B3}"/>
              </a:ext>
            </a:extLst>
          </p:cNvPr>
          <p:cNvSpPr/>
          <p:nvPr userDrawn="1"/>
        </p:nvSpPr>
        <p:spPr>
          <a:xfrm>
            <a:off x="0" y="2430411"/>
            <a:ext cx="3625850" cy="3438525"/>
          </a:xfrm>
          <a:custGeom>
            <a:avLst/>
            <a:gdLst/>
            <a:ahLst/>
            <a:cxnLst/>
            <a:rect l="l" t="t" r="r" b="b"/>
            <a:pathLst>
              <a:path w="3625850" h="3438525">
                <a:moveTo>
                  <a:pt x="0" y="3438486"/>
                </a:moveTo>
                <a:lnTo>
                  <a:pt x="3625596" y="3438486"/>
                </a:lnTo>
                <a:lnTo>
                  <a:pt x="3625596" y="0"/>
                </a:lnTo>
                <a:lnTo>
                  <a:pt x="0" y="0"/>
                </a:lnTo>
                <a:lnTo>
                  <a:pt x="0" y="3438486"/>
                </a:lnTo>
                <a:close/>
              </a:path>
            </a:pathLst>
          </a:custGeom>
          <a:solidFill>
            <a:schemeClr val="accent2"/>
          </a:solidFill>
        </p:spPr>
        <p:txBody>
          <a:bodyPr wrap="square" lIns="0" tIns="0" rIns="0" bIns="0" rtlCol="0"/>
          <a:lstStyle/>
          <a:p>
            <a:endParaRPr lang="en-US" noProof="0" dirty="0">
              <a:solidFill>
                <a:schemeClr val="accent2"/>
              </a:solidFill>
            </a:endParaRPr>
          </a:p>
        </p:txBody>
      </p:sp>
      <p:sp>
        <p:nvSpPr>
          <p:cNvPr id="3" name="Picture Placeholder 2">
            <a:extLst>
              <a:ext uri="{FF2B5EF4-FFF2-40B4-BE49-F238E27FC236}">
                <a16:creationId xmlns:a16="http://schemas.microsoft.com/office/drawing/2014/main" id="{8D44B7CE-2038-4CCA-AA8A-D03DE5FD956E}"/>
              </a:ext>
            </a:extLst>
          </p:cNvPr>
          <p:cNvSpPr>
            <a:spLocks noGrp="1"/>
          </p:cNvSpPr>
          <p:nvPr>
            <p:ph type="pic" idx="1"/>
          </p:nvPr>
        </p:nvSpPr>
        <p:spPr>
          <a:xfrm>
            <a:off x="0" y="2781223"/>
            <a:ext cx="6040800" cy="2736901"/>
          </a:xfrm>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2" name="Picture Placeholder 28">
            <a:extLst>
              <a:ext uri="{FF2B5EF4-FFF2-40B4-BE49-F238E27FC236}">
                <a16:creationId xmlns:a16="http://schemas.microsoft.com/office/drawing/2014/main" id="{2EB2F967-97B6-4CA8-B3E7-5FF7CA2BDD8C}"/>
              </a:ext>
            </a:extLst>
          </p:cNvPr>
          <p:cNvSpPr>
            <a:spLocks noGrp="1"/>
          </p:cNvSpPr>
          <p:nvPr>
            <p:ph type="pic" sz="quarter" idx="19"/>
          </p:nvPr>
        </p:nvSpPr>
        <p:spPr>
          <a:xfrm>
            <a:off x="6586106" y="1188012"/>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13" name="Picture Placeholder 28">
            <a:extLst>
              <a:ext uri="{FF2B5EF4-FFF2-40B4-BE49-F238E27FC236}">
                <a16:creationId xmlns:a16="http://schemas.microsoft.com/office/drawing/2014/main" id="{5E78E133-FE09-456A-8463-9EFAC6ADE26B}"/>
              </a:ext>
            </a:extLst>
          </p:cNvPr>
          <p:cNvSpPr>
            <a:spLocks noGrp="1"/>
          </p:cNvSpPr>
          <p:nvPr>
            <p:ph type="pic" sz="quarter" idx="22"/>
          </p:nvPr>
        </p:nvSpPr>
        <p:spPr>
          <a:xfrm>
            <a:off x="6586106" y="2878015"/>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14" name="Text Placeholder 3">
            <a:extLst>
              <a:ext uri="{FF2B5EF4-FFF2-40B4-BE49-F238E27FC236}">
                <a16:creationId xmlns:a16="http://schemas.microsoft.com/office/drawing/2014/main" id="{7F0C3496-EA4B-43E5-9704-968F80A8552C}"/>
              </a:ext>
            </a:extLst>
          </p:cNvPr>
          <p:cNvSpPr>
            <a:spLocks noGrp="1"/>
          </p:cNvSpPr>
          <p:nvPr>
            <p:ph type="body" sz="half" idx="23"/>
          </p:nvPr>
        </p:nvSpPr>
        <p:spPr>
          <a:xfrm>
            <a:off x="7294250" y="2880357"/>
            <a:ext cx="4057961" cy="1431234"/>
          </a:xfrm>
        </p:spPr>
        <p:txBody>
          <a:bodyPr/>
          <a:lstStyle>
            <a:lvl1pPr marL="0" indent="0">
              <a:buNone/>
              <a:defRPr sz="1600">
                <a:solidFill>
                  <a:schemeClr val="bg2">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5" name="Picture Placeholder 28">
            <a:extLst>
              <a:ext uri="{FF2B5EF4-FFF2-40B4-BE49-F238E27FC236}">
                <a16:creationId xmlns:a16="http://schemas.microsoft.com/office/drawing/2014/main" id="{13414E14-9FEB-40F8-AE6E-319637A8F1CB}"/>
              </a:ext>
            </a:extLst>
          </p:cNvPr>
          <p:cNvSpPr>
            <a:spLocks noGrp="1"/>
          </p:cNvSpPr>
          <p:nvPr>
            <p:ph type="pic" sz="quarter" idx="24"/>
          </p:nvPr>
        </p:nvSpPr>
        <p:spPr>
          <a:xfrm>
            <a:off x="6586106" y="4568018"/>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16" name="Text Placeholder 3">
            <a:extLst>
              <a:ext uri="{FF2B5EF4-FFF2-40B4-BE49-F238E27FC236}">
                <a16:creationId xmlns:a16="http://schemas.microsoft.com/office/drawing/2014/main" id="{8EC97C88-8B4C-4665-845B-95CE8F237779}"/>
              </a:ext>
            </a:extLst>
          </p:cNvPr>
          <p:cNvSpPr>
            <a:spLocks noGrp="1"/>
          </p:cNvSpPr>
          <p:nvPr>
            <p:ph type="body" sz="half" idx="25"/>
          </p:nvPr>
        </p:nvSpPr>
        <p:spPr>
          <a:xfrm>
            <a:off x="7294250" y="4568018"/>
            <a:ext cx="4057961" cy="1431234"/>
          </a:xfrm>
        </p:spPr>
        <p:txBody>
          <a:bodyPr/>
          <a:lstStyle>
            <a:lvl1pPr marL="0" indent="0">
              <a:buNone/>
              <a:defRPr sz="1600">
                <a:solidFill>
                  <a:schemeClr val="bg2">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object 27" descr="Beige rectangle">
            <a:extLst>
              <a:ext uri="{FF2B5EF4-FFF2-40B4-BE49-F238E27FC236}">
                <a16:creationId xmlns:a16="http://schemas.microsoft.com/office/drawing/2014/main" id="{07FA1CB4-1785-44F8-B33A-6E04B9853208}"/>
              </a:ext>
            </a:extLst>
          </p:cNvPr>
          <p:cNvSpPr/>
          <p:nvPr userDrawn="1"/>
        </p:nvSpPr>
        <p:spPr>
          <a:xfrm>
            <a:off x="947015" y="1724631"/>
            <a:ext cx="2808000" cy="0"/>
          </a:xfrm>
          <a:custGeom>
            <a:avLst/>
            <a:gdLst/>
            <a:ahLst/>
            <a:cxnLst/>
            <a:rect l="l" t="t" r="r" b="b"/>
            <a:pathLst>
              <a:path w="2501265">
                <a:moveTo>
                  <a:pt x="0" y="0"/>
                </a:moveTo>
                <a:lnTo>
                  <a:pt x="2500883" y="0"/>
                </a:lnTo>
              </a:path>
            </a:pathLst>
          </a:custGeom>
          <a:ln w="54863">
            <a:solidFill>
              <a:schemeClr val="accent2"/>
            </a:solidFill>
          </a:ln>
        </p:spPr>
        <p:txBody>
          <a:bodyPr wrap="square" lIns="0" tIns="0" rIns="0" bIns="0" rtlCol="0"/>
          <a:lstStyle/>
          <a:p>
            <a:endParaRPr lang="en-US" dirty="0"/>
          </a:p>
        </p:txBody>
      </p:sp>
      <p:sp>
        <p:nvSpPr>
          <p:cNvPr id="20" name="Oval 19">
            <a:extLst>
              <a:ext uri="{FF2B5EF4-FFF2-40B4-BE49-F238E27FC236}">
                <a16:creationId xmlns:a16="http://schemas.microsoft.com/office/drawing/2014/main" id="{98C473F4-9A97-4737-AA90-D31CFA7DF3D5}"/>
              </a:ext>
            </a:extLst>
          </p:cNvPr>
          <p:cNvSpPr/>
          <p:nvPr userDrawn="1"/>
        </p:nvSpPr>
        <p:spPr>
          <a:xfrm>
            <a:off x="11526677" y="6227432"/>
            <a:ext cx="266400" cy="266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Slide Number Placeholder 5">
            <a:extLst>
              <a:ext uri="{FF2B5EF4-FFF2-40B4-BE49-F238E27FC236}">
                <a16:creationId xmlns:a16="http://schemas.microsoft.com/office/drawing/2014/main" id="{F50F2317-9BC8-4C8D-BB05-0D7B327A2022}"/>
              </a:ext>
            </a:extLst>
          </p:cNvPr>
          <p:cNvSpPr>
            <a:spLocks noGrp="1"/>
          </p:cNvSpPr>
          <p:nvPr>
            <p:ph type="sldNum" sz="quarter" idx="4"/>
          </p:nvPr>
        </p:nvSpPr>
        <p:spPr>
          <a:xfrm>
            <a:off x="11468844" y="6174902"/>
            <a:ext cx="357116" cy="365125"/>
          </a:xfrm>
          <a:prstGeom prst="rect">
            <a:avLst/>
          </a:prstGeom>
        </p:spPr>
        <p:txBody>
          <a:bodyPr vert="horz" lIns="91440" tIns="45720" rIns="91440" bIns="45720" rtlCol="0" anchor="ctr"/>
          <a:lstStyle>
            <a:lvl1pPr algn="r">
              <a:defRPr sz="1000" i="0">
                <a:solidFill>
                  <a:schemeClr val="tx2">
                    <a:alpha val="70000"/>
                  </a:schemeClr>
                </a:solidFill>
              </a:defRPr>
            </a:lvl1pPr>
          </a:lstStyle>
          <a:p>
            <a:fld id="{82EE24B5-652C-4DB5-B7C3-B5BBEC1280B1}" type="slidenum">
              <a:rPr lang="en-US" smtClean="0"/>
              <a:pPr/>
              <a:t>‹#›</a:t>
            </a:fld>
            <a:endParaRPr lang="en-US" dirty="0"/>
          </a:p>
        </p:txBody>
      </p:sp>
      <p:pic>
        <p:nvPicPr>
          <p:cNvPr id="11" name="Picture 2" descr="Brunswick County North Carolina Government">
            <a:extLst>
              <a:ext uri="{FF2B5EF4-FFF2-40B4-BE49-F238E27FC236}">
                <a16:creationId xmlns:a16="http://schemas.microsoft.com/office/drawing/2014/main" id="{2B08B7AF-23EB-431F-A297-0F503A7FA9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21642" y="137230"/>
            <a:ext cx="916731" cy="916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064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B0E47-B899-4D33-8B1E-0D5C9A88EC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316B67-E066-4101-ADF7-04E9F6B88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E2F138-08ED-4FB9-99EA-03BED9F3B822}"/>
              </a:ext>
            </a:extLst>
          </p:cNvPr>
          <p:cNvSpPr>
            <a:spLocks noGrp="1"/>
          </p:cNvSpPr>
          <p:nvPr>
            <p:ph type="dt" sz="half" idx="10"/>
          </p:nvPr>
        </p:nvSpPr>
        <p:spPr/>
        <p:txBody>
          <a:bodyPr/>
          <a:lstStyle/>
          <a:p>
            <a:fld id="{A29D108C-D666-4783-9654-2B911B8DBA90}" type="datetimeFigureOut">
              <a:rPr lang="en-US" smtClean="0"/>
              <a:t>7/12/2024</a:t>
            </a:fld>
            <a:endParaRPr lang="en-US"/>
          </a:p>
        </p:txBody>
      </p:sp>
      <p:sp>
        <p:nvSpPr>
          <p:cNvPr id="5" name="Footer Placeholder 4">
            <a:extLst>
              <a:ext uri="{FF2B5EF4-FFF2-40B4-BE49-F238E27FC236}">
                <a16:creationId xmlns:a16="http://schemas.microsoft.com/office/drawing/2014/main" id="{6B8DAF4A-EA7D-47C3-87B4-3B5A1BF1F6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9232B-96A6-4993-B5B1-B4DDD450213B}"/>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3263394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6B8CE-5859-4A33-94BA-4B3EB7B1DE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A730FB-3621-4603-B3D5-D35206C4C7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655498-D8E6-4D83-A834-CB7740E3AB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A91FB2-736D-4A65-9317-FBF386E87901}"/>
              </a:ext>
            </a:extLst>
          </p:cNvPr>
          <p:cNvSpPr>
            <a:spLocks noGrp="1"/>
          </p:cNvSpPr>
          <p:nvPr>
            <p:ph type="dt" sz="half" idx="10"/>
          </p:nvPr>
        </p:nvSpPr>
        <p:spPr/>
        <p:txBody>
          <a:bodyPr/>
          <a:lstStyle/>
          <a:p>
            <a:fld id="{A29D108C-D666-4783-9654-2B911B8DBA90}" type="datetimeFigureOut">
              <a:rPr lang="en-US" smtClean="0"/>
              <a:t>7/12/2024</a:t>
            </a:fld>
            <a:endParaRPr lang="en-US"/>
          </a:p>
        </p:txBody>
      </p:sp>
      <p:sp>
        <p:nvSpPr>
          <p:cNvPr id="6" name="Footer Placeholder 5">
            <a:extLst>
              <a:ext uri="{FF2B5EF4-FFF2-40B4-BE49-F238E27FC236}">
                <a16:creationId xmlns:a16="http://schemas.microsoft.com/office/drawing/2014/main" id="{F82B2C04-F9E4-40D7-AB43-71FE0F9CC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54B1D-49E3-41CB-A6D5-EA9BE6EEDC8E}"/>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89620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A228E-5F90-485B-BC8D-0270C3CD41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0ABDF1-97B4-4200-8C4A-4444DE2B97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C62994-AB0E-408C-B338-E8B7F16C5A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60F430-A322-4C98-BCEF-B31915068A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FE5297-618B-4C0D-9F0A-A1A00EAD17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5FA931-3F45-4498-B76E-6D67A2413C60}"/>
              </a:ext>
            </a:extLst>
          </p:cNvPr>
          <p:cNvSpPr>
            <a:spLocks noGrp="1"/>
          </p:cNvSpPr>
          <p:nvPr>
            <p:ph type="dt" sz="half" idx="10"/>
          </p:nvPr>
        </p:nvSpPr>
        <p:spPr/>
        <p:txBody>
          <a:bodyPr/>
          <a:lstStyle/>
          <a:p>
            <a:fld id="{A29D108C-D666-4783-9654-2B911B8DBA90}" type="datetimeFigureOut">
              <a:rPr lang="en-US" smtClean="0"/>
              <a:t>7/12/2024</a:t>
            </a:fld>
            <a:endParaRPr lang="en-US"/>
          </a:p>
        </p:txBody>
      </p:sp>
      <p:sp>
        <p:nvSpPr>
          <p:cNvPr id="8" name="Footer Placeholder 7">
            <a:extLst>
              <a:ext uri="{FF2B5EF4-FFF2-40B4-BE49-F238E27FC236}">
                <a16:creationId xmlns:a16="http://schemas.microsoft.com/office/drawing/2014/main" id="{68D4A5E6-0704-4D07-AF40-68E5A21E2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D9C8C7-4BC7-41DF-AB50-360A75AE1169}"/>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3931462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F9D4B-1B1C-4F64-B5B0-C36C390170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D872AE-79B4-4E31-914B-DF774099981A}"/>
              </a:ext>
            </a:extLst>
          </p:cNvPr>
          <p:cNvSpPr>
            <a:spLocks noGrp="1"/>
          </p:cNvSpPr>
          <p:nvPr>
            <p:ph type="dt" sz="half" idx="10"/>
          </p:nvPr>
        </p:nvSpPr>
        <p:spPr/>
        <p:txBody>
          <a:bodyPr/>
          <a:lstStyle/>
          <a:p>
            <a:fld id="{A29D108C-D666-4783-9654-2B911B8DBA90}" type="datetimeFigureOut">
              <a:rPr lang="en-US" smtClean="0"/>
              <a:t>7/12/2024</a:t>
            </a:fld>
            <a:endParaRPr lang="en-US"/>
          </a:p>
        </p:txBody>
      </p:sp>
      <p:sp>
        <p:nvSpPr>
          <p:cNvPr id="4" name="Footer Placeholder 3">
            <a:extLst>
              <a:ext uri="{FF2B5EF4-FFF2-40B4-BE49-F238E27FC236}">
                <a16:creationId xmlns:a16="http://schemas.microsoft.com/office/drawing/2014/main" id="{CB39BF28-CFE5-439B-8F91-A5EF626A14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A0E79C-71F4-4D21-BCBD-C7EFDEF2AF85}"/>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2106846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DE8A12-7484-4C58-9FCC-5BE3CE8C69EB}"/>
              </a:ext>
            </a:extLst>
          </p:cNvPr>
          <p:cNvSpPr>
            <a:spLocks noGrp="1"/>
          </p:cNvSpPr>
          <p:nvPr>
            <p:ph type="dt" sz="half" idx="10"/>
          </p:nvPr>
        </p:nvSpPr>
        <p:spPr/>
        <p:txBody>
          <a:bodyPr/>
          <a:lstStyle/>
          <a:p>
            <a:fld id="{A29D108C-D666-4783-9654-2B911B8DBA90}" type="datetimeFigureOut">
              <a:rPr lang="en-US" smtClean="0"/>
              <a:t>7/12/2024</a:t>
            </a:fld>
            <a:endParaRPr lang="en-US"/>
          </a:p>
        </p:txBody>
      </p:sp>
      <p:sp>
        <p:nvSpPr>
          <p:cNvPr id="3" name="Footer Placeholder 2">
            <a:extLst>
              <a:ext uri="{FF2B5EF4-FFF2-40B4-BE49-F238E27FC236}">
                <a16:creationId xmlns:a16="http://schemas.microsoft.com/office/drawing/2014/main" id="{FB6BB954-5722-49CD-BCCA-5CFB3D1E1F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581685-BC61-4C28-8997-10D84F9C754F}"/>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77633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EEDAA-41DE-42D0-B032-6C76A39BA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B2AB11-3974-4040-8F16-293B2E78F9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73E003-DDB3-4D42-BF8B-3D4780EBD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37DD2C-C79F-45E7-8A8F-7BA9D1805385}"/>
              </a:ext>
            </a:extLst>
          </p:cNvPr>
          <p:cNvSpPr>
            <a:spLocks noGrp="1"/>
          </p:cNvSpPr>
          <p:nvPr>
            <p:ph type="dt" sz="half" idx="10"/>
          </p:nvPr>
        </p:nvSpPr>
        <p:spPr/>
        <p:txBody>
          <a:bodyPr/>
          <a:lstStyle/>
          <a:p>
            <a:fld id="{A29D108C-D666-4783-9654-2B911B8DBA90}" type="datetimeFigureOut">
              <a:rPr lang="en-US" smtClean="0"/>
              <a:t>7/12/2024</a:t>
            </a:fld>
            <a:endParaRPr lang="en-US"/>
          </a:p>
        </p:txBody>
      </p:sp>
      <p:sp>
        <p:nvSpPr>
          <p:cNvPr id="6" name="Footer Placeholder 5">
            <a:extLst>
              <a:ext uri="{FF2B5EF4-FFF2-40B4-BE49-F238E27FC236}">
                <a16:creationId xmlns:a16="http://schemas.microsoft.com/office/drawing/2014/main" id="{43E935ED-8AFE-4001-BFB0-6BB369A274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1A01FD-5DBB-41D2-87CE-DE1CEC5B6F8C}"/>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146467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19E2-7ABF-4993-9835-04CA5D5D51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B9809D-AC95-4BF1-9198-BC2C5CE242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AF0C0F-11BA-43C2-B8BD-A60795470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AD416D-D9C4-466A-A394-5F78F7A16A4C}"/>
              </a:ext>
            </a:extLst>
          </p:cNvPr>
          <p:cNvSpPr>
            <a:spLocks noGrp="1"/>
          </p:cNvSpPr>
          <p:nvPr>
            <p:ph type="dt" sz="half" idx="10"/>
          </p:nvPr>
        </p:nvSpPr>
        <p:spPr/>
        <p:txBody>
          <a:bodyPr/>
          <a:lstStyle/>
          <a:p>
            <a:fld id="{A29D108C-D666-4783-9654-2B911B8DBA90}" type="datetimeFigureOut">
              <a:rPr lang="en-US" smtClean="0"/>
              <a:t>7/12/2024</a:t>
            </a:fld>
            <a:endParaRPr lang="en-US"/>
          </a:p>
        </p:txBody>
      </p:sp>
      <p:sp>
        <p:nvSpPr>
          <p:cNvPr id="6" name="Footer Placeholder 5">
            <a:extLst>
              <a:ext uri="{FF2B5EF4-FFF2-40B4-BE49-F238E27FC236}">
                <a16:creationId xmlns:a16="http://schemas.microsoft.com/office/drawing/2014/main" id="{DE10F34B-E00D-4812-9EFF-8FC90D2A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CFC5E-1999-4279-9939-F9BA931EFE66}"/>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2519100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84BD88-31E3-4A4C-B153-558530B2EC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B142E3-FB54-4E72-8ECE-349B729DA5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7EC43-F35F-419F-ACCA-9C3C30BB93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9D108C-D666-4783-9654-2B911B8DBA90}" type="datetimeFigureOut">
              <a:rPr lang="en-US" smtClean="0"/>
              <a:t>7/12/2024</a:t>
            </a:fld>
            <a:endParaRPr lang="en-US"/>
          </a:p>
        </p:txBody>
      </p:sp>
      <p:sp>
        <p:nvSpPr>
          <p:cNvPr id="5" name="Footer Placeholder 4">
            <a:extLst>
              <a:ext uri="{FF2B5EF4-FFF2-40B4-BE49-F238E27FC236}">
                <a16:creationId xmlns:a16="http://schemas.microsoft.com/office/drawing/2014/main" id="{15263A41-2C6F-4A60-8919-6D3152370D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281A6A-DB5F-43CD-928C-C832CBE835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3AC2F-DA13-4F58-A9A0-D4224265BAA4}" type="slidenum">
              <a:rPr lang="en-US" smtClean="0"/>
              <a:t>‹#›</a:t>
            </a:fld>
            <a:endParaRPr lang="en-US"/>
          </a:p>
        </p:txBody>
      </p:sp>
    </p:spTree>
    <p:extLst>
      <p:ext uri="{BB962C8B-B14F-4D97-AF65-F5344CB8AC3E}">
        <p14:creationId xmlns:p14="http://schemas.microsoft.com/office/powerpoint/2010/main" val="3195745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CEC732-0DE2-456B-92A1-84321C9BDCDB}"/>
              </a:ext>
            </a:extLst>
          </p:cNvPr>
          <p:cNvSpPr>
            <a:spLocks noGrp="1"/>
          </p:cNvSpPr>
          <p:nvPr>
            <p:ph type="title"/>
          </p:nvPr>
        </p:nvSpPr>
        <p:spPr>
          <a:xfrm>
            <a:off x="838200" y="279401"/>
            <a:ext cx="10515600" cy="1061797"/>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a:extLst>
              <a:ext uri="{FF2B5EF4-FFF2-40B4-BE49-F238E27FC236}">
                <a16:creationId xmlns:a16="http://schemas.microsoft.com/office/drawing/2014/main" id="{DA816A5B-B156-4DC3-B18E-14F3E59A64F4}"/>
              </a:ext>
            </a:extLst>
          </p:cNvPr>
          <p:cNvSpPr>
            <a:spLocks noGrp="1"/>
          </p:cNvSpPr>
          <p:nvPr>
            <p:ph type="body" idx="1"/>
          </p:nvPr>
        </p:nvSpPr>
        <p:spPr>
          <a:xfrm>
            <a:off x="838200" y="1483369"/>
            <a:ext cx="10515600" cy="4693594"/>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FDB0252E-67CD-4B33-849F-7B1449CF27D0}"/>
              </a:ext>
            </a:extLst>
          </p:cNvPr>
          <p:cNvSpPr>
            <a:spLocks noGrp="1"/>
          </p:cNvSpPr>
          <p:nvPr>
            <p:ph type="dt" sz="half" idx="2"/>
          </p:nvPr>
        </p:nvSpPr>
        <p:spPr>
          <a:xfrm>
            <a:off x="838200" y="617490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591E0-5367-4F2F-9C30-2087D79A846D}" type="datetime1">
              <a:rPr lang="en-US" noProof="0" smtClean="0"/>
              <a:t>7/12/2024</a:t>
            </a:fld>
            <a:endParaRPr lang="en-US" noProof="0" dirty="0"/>
          </a:p>
        </p:txBody>
      </p:sp>
      <p:sp>
        <p:nvSpPr>
          <p:cNvPr id="5" name="Footer Placeholder 4">
            <a:extLst>
              <a:ext uri="{FF2B5EF4-FFF2-40B4-BE49-F238E27FC236}">
                <a16:creationId xmlns:a16="http://schemas.microsoft.com/office/drawing/2014/main" id="{DC620AD2-E3F8-48CB-8B72-B0945DF5348A}"/>
              </a:ext>
            </a:extLst>
          </p:cNvPr>
          <p:cNvSpPr>
            <a:spLocks noGrp="1"/>
          </p:cNvSpPr>
          <p:nvPr>
            <p:ph type="ftr" sz="quarter" idx="3"/>
          </p:nvPr>
        </p:nvSpPr>
        <p:spPr>
          <a:xfrm>
            <a:off x="4038600" y="617490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10" name="Oval 9">
            <a:extLst>
              <a:ext uri="{FF2B5EF4-FFF2-40B4-BE49-F238E27FC236}">
                <a16:creationId xmlns:a16="http://schemas.microsoft.com/office/drawing/2014/main" id="{5A5F3BCF-F6FD-4DFF-B0B4-9892C9389344}"/>
              </a:ext>
            </a:extLst>
          </p:cNvPr>
          <p:cNvSpPr/>
          <p:nvPr userDrawn="1"/>
        </p:nvSpPr>
        <p:spPr>
          <a:xfrm>
            <a:off x="11526677" y="6227432"/>
            <a:ext cx="266400" cy="266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D15DEFFD-817B-43EC-86F0-34DEA2BA5EEB}"/>
              </a:ext>
            </a:extLst>
          </p:cNvPr>
          <p:cNvSpPr>
            <a:spLocks noGrp="1"/>
          </p:cNvSpPr>
          <p:nvPr>
            <p:ph type="sldNum" sz="quarter" idx="4"/>
          </p:nvPr>
        </p:nvSpPr>
        <p:spPr>
          <a:xfrm>
            <a:off x="11481319" y="6174902"/>
            <a:ext cx="357116" cy="365125"/>
          </a:xfrm>
          <a:prstGeom prst="rect">
            <a:avLst/>
          </a:prstGeom>
        </p:spPr>
        <p:txBody>
          <a:bodyPr vert="horz" lIns="91440" tIns="45720" rIns="91440" bIns="45720" rtlCol="0" anchor="ctr"/>
          <a:lstStyle>
            <a:lvl1pPr algn="ctr">
              <a:defRPr sz="1000" i="0">
                <a:solidFill>
                  <a:schemeClr val="tx2">
                    <a:alpha val="70000"/>
                  </a:schemeClr>
                </a:solidFill>
              </a:defRPr>
            </a:lvl1pPr>
          </a:lstStyle>
          <a:p>
            <a:fld id="{82EE24B5-652C-4DB5-B7C3-B5BBEC1280B1}" type="slidenum">
              <a:rPr lang="en-US" smtClean="0"/>
              <a:pPr/>
              <a:t>‹#›</a:t>
            </a:fld>
            <a:endParaRPr lang="en-US" dirty="0"/>
          </a:p>
        </p:txBody>
      </p:sp>
      <p:sp>
        <p:nvSpPr>
          <p:cNvPr id="7" name="object 27" descr="Beige rectangle">
            <a:extLst>
              <a:ext uri="{FF2B5EF4-FFF2-40B4-BE49-F238E27FC236}">
                <a16:creationId xmlns:a16="http://schemas.microsoft.com/office/drawing/2014/main" id="{8A33ADEE-22F5-444D-99ED-14F80AE19793}"/>
              </a:ext>
            </a:extLst>
          </p:cNvPr>
          <p:cNvSpPr/>
          <p:nvPr userDrawn="1"/>
        </p:nvSpPr>
        <p:spPr>
          <a:xfrm>
            <a:off x="947015" y="1341198"/>
            <a:ext cx="2808000" cy="0"/>
          </a:xfrm>
          <a:custGeom>
            <a:avLst/>
            <a:gdLst/>
            <a:ahLst/>
            <a:cxnLst/>
            <a:rect l="l" t="t" r="r" b="b"/>
            <a:pathLst>
              <a:path w="2501265">
                <a:moveTo>
                  <a:pt x="0" y="0"/>
                </a:moveTo>
                <a:lnTo>
                  <a:pt x="2500883" y="0"/>
                </a:lnTo>
              </a:path>
            </a:pathLst>
          </a:custGeom>
          <a:ln w="54863">
            <a:solidFill>
              <a:schemeClr val="accent2"/>
            </a:solidFill>
          </a:ln>
        </p:spPr>
        <p:txBody>
          <a:bodyPr wrap="square" lIns="0" tIns="0" rIns="0" bIns="0" rtlCol="0"/>
          <a:lstStyle/>
          <a:p>
            <a:endParaRPr lang="en-US" dirty="0"/>
          </a:p>
        </p:txBody>
      </p:sp>
      <p:pic>
        <p:nvPicPr>
          <p:cNvPr id="8" name="Picture 2" descr="Brunswick County North Carolina Government">
            <a:extLst>
              <a:ext uri="{FF2B5EF4-FFF2-40B4-BE49-F238E27FC236}">
                <a16:creationId xmlns:a16="http://schemas.microsoft.com/office/drawing/2014/main" id="{0A3415C9-8D99-4605-8345-5A2EE760F15E}"/>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121642" y="137230"/>
            <a:ext cx="916731" cy="916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9089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hdr="0" ftr="0" dt="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rk with benches and a gazebo&#10;&#10;Description automatically generated">
            <a:extLst>
              <a:ext uri="{FF2B5EF4-FFF2-40B4-BE49-F238E27FC236}">
                <a16:creationId xmlns:a16="http://schemas.microsoft.com/office/drawing/2014/main" id="{18C1B628-B65F-57D6-3611-DC7990075636}"/>
              </a:ext>
            </a:extLst>
          </p:cNvPr>
          <p:cNvPicPr>
            <a:picLocks noChangeAspect="1"/>
          </p:cNvPicPr>
          <p:nvPr/>
        </p:nvPicPr>
        <p:blipFill rotWithShape="1">
          <a:blip r:embed="rId3">
            <a:extLst>
              <a:ext uri="{28A0092B-C50C-407E-A947-70E740481C1C}">
                <a14:useLocalDpi xmlns:a14="http://schemas.microsoft.com/office/drawing/2010/main" val="0"/>
              </a:ext>
            </a:extLst>
          </a:blip>
          <a:srcRect b="28051"/>
          <a:stretch/>
        </p:blipFill>
        <p:spPr>
          <a:xfrm>
            <a:off x="-24292" y="-7806"/>
            <a:ext cx="12216292" cy="6865806"/>
          </a:xfrm>
          <a:prstGeom prst="rect">
            <a:avLst/>
          </a:prstGeom>
        </p:spPr>
      </p:pic>
      <p:sp>
        <p:nvSpPr>
          <p:cNvPr id="4" name="object 3" descr="People with documents">
            <a:extLst>
              <a:ext uri="{FF2B5EF4-FFF2-40B4-BE49-F238E27FC236}">
                <a16:creationId xmlns:a16="http://schemas.microsoft.com/office/drawing/2014/main" id="{0CA2E80D-F3EC-4A5F-8E65-56FEA206EE0F}"/>
              </a:ext>
            </a:extLst>
          </p:cNvPr>
          <p:cNvSpPr/>
          <p:nvPr/>
        </p:nvSpPr>
        <p:spPr bwMode="ltGray">
          <a:xfrm>
            <a:off x="-24292" y="0"/>
            <a:ext cx="12216291" cy="6929717"/>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84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Bahnschrift Light"/>
              <a:ea typeface="+mn-ea"/>
              <a:cs typeface="+mn-cs"/>
            </a:endParaRPr>
          </a:p>
        </p:txBody>
      </p:sp>
      <p:sp>
        <p:nvSpPr>
          <p:cNvPr id="16" name="Rectangle 15">
            <a:extLst>
              <a:ext uri="{FF2B5EF4-FFF2-40B4-BE49-F238E27FC236}">
                <a16:creationId xmlns:a16="http://schemas.microsoft.com/office/drawing/2014/main" id="{E15F5353-ED51-4F76-A736-56AF8E330365}"/>
              </a:ext>
            </a:extLst>
          </p:cNvPr>
          <p:cNvSpPr/>
          <p:nvPr/>
        </p:nvSpPr>
        <p:spPr>
          <a:xfrm>
            <a:off x="0" y="4410635"/>
            <a:ext cx="12192000" cy="2447366"/>
          </a:xfrm>
          <a:prstGeom prst="rect">
            <a:avLst/>
          </a:prstGeom>
          <a:solidFill>
            <a:schemeClr val="bg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B6C91D-4B22-49F1-9A0B-ABEB9E1F5A26}"/>
              </a:ext>
            </a:extLst>
          </p:cNvPr>
          <p:cNvSpPr>
            <a:spLocks noGrp="1"/>
          </p:cNvSpPr>
          <p:nvPr>
            <p:ph type="ctrTitle"/>
          </p:nvPr>
        </p:nvSpPr>
        <p:spPr bwMode="ltGray">
          <a:xfrm>
            <a:off x="165529" y="2282586"/>
            <a:ext cx="11909930" cy="2128049"/>
          </a:xfrm>
        </p:spPr>
        <p:txBody>
          <a:bodyPr>
            <a:noAutofit/>
          </a:bodyPr>
          <a:lstStyle/>
          <a:p>
            <a:pPr>
              <a:lnSpc>
                <a:spcPct val="125000"/>
              </a:lnSpc>
            </a:pPr>
            <a:r>
              <a:rPr lang="en-US" b="0" spc="-300" dirty="0">
                <a:solidFill>
                  <a:schemeClr val="bg1"/>
                </a:solidFill>
                <a:ea typeface="Verdana" panose="020B0604030504040204" pitchFamily="34" charset="0"/>
              </a:rPr>
              <a:t>City of Kings Mountain </a:t>
            </a:r>
            <a:br>
              <a:rPr lang="en-US" b="0" spc="-300" dirty="0">
                <a:solidFill>
                  <a:schemeClr val="bg1"/>
                </a:solidFill>
                <a:ea typeface="Verdana" panose="020B0604030504040204" pitchFamily="34" charset="0"/>
              </a:rPr>
            </a:br>
            <a:r>
              <a:rPr lang="en-US" b="0" spc="-300" dirty="0">
                <a:solidFill>
                  <a:schemeClr val="bg1"/>
                </a:solidFill>
                <a:ea typeface="Verdana" panose="020B0604030504040204" pitchFamily="34" charset="0"/>
              </a:rPr>
              <a:t>Parks and Recreation</a:t>
            </a:r>
            <a:br>
              <a:rPr lang="en-US" sz="5400" b="0" spc="-300" dirty="0">
                <a:solidFill>
                  <a:schemeClr val="bg1"/>
                </a:solidFill>
                <a:ea typeface="Verdana" panose="020B0604030504040204" pitchFamily="34" charset="0"/>
              </a:rPr>
            </a:br>
            <a:r>
              <a:rPr lang="en-US" sz="5400" b="0" spc="-300" dirty="0">
                <a:solidFill>
                  <a:schemeClr val="bg1"/>
                </a:solidFill>
                <a:ea typeface="Verdana" panose="020B0604030504040204" pitchFamily="34" charset="0"/>
              </a:rPr>
              <a:t>Recreation and Parks Comprehensive Plan</a:t>
            </a:r>
            <a:br>
              <a:rPr lang="en-US" sz="5400" b="0" spc="-300" dirty="0">
                <a:solidFill>
                  <a:schemeClr val="bg1"/>
                </a:solidFill>
                <a:ea typeface="Verdana" panose="020B0604030504040204" pitchFamily="34" charset="0"/>
              </a:rPr>
            </a:br>
            <a:endParaRPr lang="en-US" sz="1600" b="0" spc="-300" dirty="0">
              <a:solidFill>
                <a:schemeClr val="bg1"/>
              </a:solidFill>
              <a:latin typeface="Bahnschrift Light SemiCondensed" panose="020B0502040204020203" pitchFamily="34" charset="0"/>
              <a:ea typeface="Verdana" panose="020B0604030504040204" pitchFamily="34" charset="0"/>
            </a:endParaRPr>
          </a:p>
        </p:txBody>
      </p:sp>
      <p:sp>
        <p:nvSpPr>
          <p:cNvPr id="6" name="object 7" descr="Beige rectangle">
            <a:extLst>
              <a:ext uri="{FF2B5EF4-FFF2-40B4-BE49-F238E27FC236}">
                <a16:creationId xmlns:a16="http://schemas.microsoft.com/office/drawing/2014/main" id="{B36975AA-C62E-46BE-9382-E2CF56FDF817}"/>
              </a:ext>
            </a:extLst>
          </p:cNvPr>
          <p:cNvSpPr/>
          <p:nvPr/>
        </p:nvSpPr>
        <p:spPr bwMode="white">
          <a:xfrm>
            <a:off x="1643753" y="3108141"/>
            <a:ext cx="8901953" cy="88297"/>
          </a:xfrm>
          <a:custGeom>
            <a:avLst/>
            <a:gdLst/>
            <a:ahLst/>
            <a:cxnLst/>
            <a:rect l="l" t="t" r="r" b="b"/>
            <a:pathLst>
              <a:path w="3935729">
                <a:moveTo>
                  <a:pt x="0" y="0"/>
                </a:moveTo>
                <a:lnTo>
                  <a:pt x="3935349" y="0"/>
                </a:lnTo>
              </a:path>
            </a:pathLst>
          </a:custGeom>
          <a:ln w="54863">
            <a:solidFill>
              <a:schemeClr val="accent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Bahnschrift Light"/>
              <a:ea typeface="+mn-ea"/>
              <a:cs typeface="+mn-cs"/>
            </a:endParaRPr>
          </a:p>
        </p:txBody>
      </p:sp>
      <p:pic>
        <p:nvPicPr>
          <p:cNvPr id="14" name="Picture 13" descr="A close up of a sign&#10;&#10;Description automatically generated">
            <a:extLst>
              <a:ext uri="{FF2B5EF4-FFF2-40B4-BE49-F238E27FC236}">
                <a16:creationId xmlns:a16="http://schemas.microsoft.com/office/drawing/2014/main" id="{A1732BF6-B4C1-4F19-B0D9-DF06E3DB6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447" y="5035788"/>
            <a:ext cx="2903012" cy="1262620"/>
          </a:xfrm>
          <a:prstGeom prst="rect">
            <a:avLst/>
          </a:prstGeom>
          <a:effectLst>
            <a:outerShdw blurRad="50800" dist="38100" dir="2700000" algn="tl" rotWithShape="0">
              <a:prstClr val="black">
                <a:alpha val="40000"/>
              </a:prstClr>
            </a:outerShdw>
          </a:effectLst>
        </p:spPr>
      </p:pic>
      <p:pic>
        <p:nvPicPr>
          <p:cNvPr id="8" name="Picture 7" descr="A logo for a mountain resort&#10;&#10;Description automatically generated">
            <a:extLst>
              <a:ext uri="{FF2B5EF4-FFF2-40B4-BE49-F238E27FC236}">
                <a16:creationId xmlns:a16="http://schemas.microsoft.com/office/drawing/2014/main" id="{F88DDE34-824F-ED1B-AD8B-6CA266ED2B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992" y="4564132"/>
            <a:ext cx="3003615" cy="2140371"/>
          </a:xfrm>
          <a:prstGeom prst="rect">
            <a:avLst/>
          </a:prstGeom>
          <a:solidFill>
            <a:schemeClr val="bg1"/>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3556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83195-0F56-8D54-9723-3AD1488E97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B121386-46DF-FC37-F40C-20891C93FC66}"/>
              </a:ext>
            </a:extLst>
          </p:cNvPr>
          <p:cNvSpPr/>
          <p:nvPr/>
        </p:nvSpPr>
        <p:spPr>
          <a:xfrm>
            <a:off x="0" y="0"/>
            <a:ext cx="12192000" cy="6892746"/>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AA023B41-EE7F-A000-E9F8-C180342A7046}"/>
              </a:ext>
            </a:extLst>
          </p:cNvPr>
          <p:cNvSpPr txBox="1"/>
          <p:nvPr/>
        </p:nvSpPr>
        <p:spPr>
          <a:xfrm>
            <a:off x="7673461" y="1354360"/>
            <a:ext cx="4518334" cy="984885"/>
          </a:xfrm>
          <a:prstGeom prst="rect">
            <a:avLst/>
          </a:prstGeom>
          <a:solidFill>
            <a:schemeClr val="bg1"/>
          </a:solidFill>
        </p:spPr>
        <p:txBody>
          <a:bodyPr wrap="square" rtlCol="0">
            <a:spAutoFit/>
          </a:bodyPr>
          <a:lstStyle/>
          <a:p>
            <a:pPr algn="ctr"/>
            <a:r>
              <a:rPr lang="en-US" sz="2000" dirty="0">
                <a:solidFill>
                  <a:srgbClr val="3A5266"/>
                </a:solidFill>
              </a:rPr>
              <a:t>Desired improvements at </a:t>
            </a:r>
          </a:p>
          <a:p>
            <a:pPr algn="ctr"/>
            <a:r>
              <a:rPr lang="en-US" sz="2000" dirty="0">
                <a:solidFill>
                  <a:srgbClr val="3A5266"/>
                </a:solidFill>
              </a:rPr>
              <a:t>Existing Kings Mountain parks</a:t>
            </a:r>
          </a:p>
          <a:p>
            <a:endParaRPr lang="en-US" dirty="0"/>
          </a:p>
        </p:txBody>
      </p:sp>
      <p:sp>
        <p:nvSpPr>
          <p:cNvPr id="4" name="Rectangle 3">
            <a:extLst>
              <a:ext uri="{FF2B5EF4-FFF2-40B4-BE49-F238E27FC236}">
                <a16:creationId xmlns:a16="http://schemas.microsoft.com/office/drawing/2014/main" id="{0FD30EAF-702A-6753-7991-3BB6B304D86F}"/>
              </a:ext>
            </a:extLst>
          </p:cNvPr>
          <p:cNvSpPr/>
          <p:nvPr/>
        </p:nvSpPr>
        <p:spPr>
          <a:xfrm>
            <a:off x="0" y="0"/>
            <a:ext cx="5392882" cy="6858000"/>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graph with different colored squares&#10;&#10;Description automatically generated">
            <a:extLst>
              <a:ext uri="{FF2B5EF4-FFF2-40B4-BE49-F238E27FC236}">
                <a16:creationId xmlns:a16="http://schemas.microsoft.com/office/drawing/2014/main" id="{C4DD16CE-1CFF-3727-24E7-5FEE0A393516}"/>
              </a:ext>
            </a:extLst>
          </p:cNvPr>
          <p:cNvPicPr>
            <a:picLocks noChangeAspect="1"/>
          </p:cNvPicPr>
          <p:nvPr/>
        </p:nvPicPr>
        <p:blipFill rotWithShape="1">
          <a:blip r:embed="rId3">
            <a:extLst>
              <a:ext uri="{28A0092B-C50C-407E-A947-70E740481C1C}">
                <a14:useLocalDpi xmlns:a14="http://schemas.microsoft.com/office/drawing/2010/main" val="0"/>
              </a:ext>
            </a:extLst>
          </a:blip>
          <a:srcRect t="19959"/>
          <a:stretch/>
        </p:blipFill>
        <p:spPr>
          <a:xfrm>
            <a:off x="62077" y="4206240"/>
            <a:ext cx="7487695" cy="2600102"/>
          </a:xfrm>
          <a:prstGeom prst="rect">
            <a:avLst/>
          </a:prstGeom>
        </p:spPr>
      </p:pic>
      <p:sp>
        <p:nvSpPr>
          <p:cNvPr id="10" name="TextBox 9">
            <a:extLst>
              <a:ext uri="{FF2B5EF4-FFF2-40B4-BE49-F238E27FC236}">
                <a16:creationId xmlns:a16="http://schemas.microsoft.com/office/drawing/2014/main" id="{54F6DC3C-58A8-9B3F-C2BF-454C4D67588C}"/>
              </a:ext>
            </a:extLst>
          </p:cNvPr>
          <p:cNvSpPr txBox="1"/>
          <p:nvPr/>
        </p:nvSpPr>
        <p:spPr>
          <a:xfrm>
            <a:off x="123894" y="1601073"/>
            <a:ext cx="6031884" cy="1600438"/>
          </a:xfrm>
          <a:prstGeom prst="rect">
            <a:avLst/>
          </a:prstGeom>
          <a:noFill/>
        </p:spPr>
        <p:txBody>
          <a:bodyPr wrap="square" rtlCol="0">
            <a:spAutoFit/>
          </a:bodyPr>
          <a:lstStyle/>
          <a:p>
            <a:r>
              <a:rPr lang="en-US" sz="2000" u="sng" dirty="0">
                <a:solidFill>
                  <a:schemeClr val="bg1"/>
                </a:solidFill>
              </a:rPr>
              <a:t>Most Visited Facilities</a:t>
            </a:r>
          </a:p>
          <a:p>
            <a:r>
              <a:rPr lang="en-US" sz="2000" dirty="0">
                <a:solidFill>
                  <a:schemeClr val="bg1"/>
                </a:solidFill>
              </a:rPr>
              <a:t>30% report using Patriot Park</a:t>
            </a:r>
          </a:p>
          <a:p>
            <a:r>
              <a:rPr lang="en-US" sz="2000" dirty="0">
                <a:solidFill>
                  <a:schemeClr val="bg1"/>
                </a:solidFill>
              </a:rPr>
              <a:t>21% report using Kings Mountain Gateway Trail</a:t>
            </a:r>
          </a:p>
          <a:p>
            <a:endParaRPr lang="en-US" sz="2000" dirty="0">
              <a:solidFill>
                <a:schemeClr val="bg1"/>
              </a:solidFill>
            </a:endParaRPr>
          </a:p>
          <a:p>
            <a:endParaRPr lang="en-US" dirty="0"/>
          </a:p>
        </p:txBody>
      </p:sp>
      <p:pic>
        <p:nvPicPr>
          <p:cNvPr id="13" name="Picture 12">
            <a:extLst>
              <a:ext uri="{FF2B5EF4-FFF2-40B4-BE49-F238E27FC236}">
                <a16:creationId xmlns:a16="http://schemas.microsoft.com/office/drawing/2014/main" id="{2A7D728C-6988-EAA1-68CA-235B06804E23}"/>
              </a:ext>
            </a:extLst>
          </p:cNvPr>
          <p:cNvPicPr>
            <a:picLocks noChangeAspect="1"/>
          </p:cNvPicPr>
          <p:nvPr/>
        </p:nvPicPr>
        <p:blipFill rotWithShape="1">
          <a:blip r:embed="rId4">
            <a:extLst>
              <a:ext uri="{28A0092B-C50C-407E-A947-70E740481C1C}">
                <a14:useLocalDpi xmlns:a14="http://schemas.microsoft.com/office/drawing/2010/main" val="0"/>
              </a:ext>
            </a:extLst>
          </a:blip>
          <a:srcRect t="13783" r="43870"/>
          <a:stretch/>
        </p:blipFill>
        <p:spPr>
          <a:xfrm>
            <a:off x="7678238" y="2338270"/>
            <a:ext cx="4518334" cy="4468072"/>
          </a:xfrm>
          <a:prstGeom prst="rect">
            <a:avLst/>
          </a:prstGeom>
        </p:spPr>
      </p:pic>
      <p:sp>
        <p:nvSpPr>
          <p:cNvPr id="16" name="TextBox 15">
            <a:extLst>
              <a:ext uri="{FF2B5EF4-FFF2-40B4-BE49-F238E27FC236}">
                <a16:creationId xmlns:a16="http://schemas.microsoft.com/office/drawing/2014/main" id="{FBD63E94-1365-9FA8-37B2-DE7F4EB13445}"/>
              </a:ext>
            </a:extLst>
          </p:cNvPr>
          <p:cNvSpPr txBox="1"/>
          <p:nvPr/>
        </p:nvSpPr>
        <p:spPr>
          <a:xfrm>
            <a:off x="62077" y="3807419"/>
            <a:ext cx="7478551" cy="400110"/>
          </a:xfrm>
          <a:prstGeom prst="rect">
            <a:avLst/>
          </a:prstGeom>
          <a:solidFill>
            <a:schemeClr val="bg1"/>
          </a:solidFill>
        </p:spPr>
        <p:txBody>
          <a:bodyPr wrap="square" rtlCol="0">
            <a:spAutoFit/>
          </a:bodyPr>
          <a:lstStyle/>
          <a:p>
            <a:r>
              <a:rPr lang="en-US" sz="2000" dirty="0">
                <a:solidFill>
                  <a:srgbClr val="3A5266"/>
                </a:solidFill>
              </a:rPr>
              <a:t>Participant rating of existing Kings Mountain parks</a:t>
            </a:r>
          </a:p>
        </p:txBody>
      </p:sp>
      <p:sp>
        <p:nvSpPr>
          <p:cNvPr id="5" name="Title 1">
            <a:extLst>
              <a:ext uri="{FF2B5EF4-FFF2-40B4-BE49-F238E27FC236}">
                <a16:creationId xmlns:a16="http://schemas.microsoft.com/office/drawing/2014/main" id="{913B6444-F1D7-8CDF-D6FB-8256C982EEF4}"/>
              </a:ext>
            </a:extLst>
          </p:cNvPr>
          <p:cNvSpPr txBox="1">
            <a:spLocks/>
          </p:cNvSpPr>
          <p:nvPr/>
        </p:nvSpPr>
        <p:spPr>
          <a:xfrm>
            <a:off x="97028" y="212215"/>
            <a:ext cx="11933607" cy="158995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rPr>
              <a:t>What are the needs expressed by the survey participants?</a:t>
            </a:r>
          </a:p>
        </p:txBody>
      </p:sp>
    </p:spTree>
    <p:extLst>
      <p:ext uri="{BB962C8B-B14F-4D97-AF65-F5344CB8AC3E}">
        <p14:creationId xmlns:p14="http://schemas.microsoft.com/office/powerpoint/2010/main" val="3812520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BD1E4-CD77-6087-225D-70310330CA6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3CA7244-2E7F-6676-04C7-C1022781F4D9}"/>
              </a:ext>
            </a:extLst>
          </p:cNvPr>
          <p:cNvSpPr/>
          <p:nvPr/>
        </p:nvSpPr>
        <p:spPr>
          <a:xfrm>
            <a:off x="0" y="0"/>
            <a:ext cx="12192000" cy="6892746"/>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C5B0B6-6AC9-55F4-2F33-07E1B092FE36}"/>
              </a:ext>
            </a:extLst>
          </p:cNvPr>
          <p:cNvSpPr/>
          <p:nvPr/>
        </p:nvSpPr>
        <p:spPr>
          <a:xfrm>
            <a:off x="0" y="0"/>
            <a:ext cx="5392882" cy="6858000"/>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92B1F04C-8D33-19A7-FC5D-F6A47275F527}"/>
              </a:ext>
            </a:extLst>
          </p:cNvPr>
          <p:cNvSpPr txBox="1">
            <a:spLocks/>
          </p:cNvSpPr>
          <p:nvPr/>
        </p:nvSpPr>
        <p:spPr>
          <a:xfrm>
            <a:off x="97028" y="212215"/>
            <a:ext cx="11933607" cy="158995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rPr>
              <a:t>What are the needs expressed by the survey participants?</a:t>
            </a:r>
          </a:p>
        </p:txBody>
      </p:sp>
      <p:pic>
        <p:nvPicPr>
          <p:cNvPr id="20" name="Picture 19" descr="A graph of a green rectangle with numbers and a bar&#10;&#10;Description automatically generated">
            <a:extLst>
              <a:ext uri="{FF2B5EF4-FFF2-40B4-BE49-F238E27FC236}">
                <a16:creationId xmlns:a16="http://schemas.microsoft.com/office/drawing/2014/main" id="{D83138E4-70AB-3D06-4E9D-718AEAF06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47" y="1030941"/>
            <a:ext cx="6869296" cy="2904565"/>
          </a:xfrm>
          <a:prstGeom prst="rect">
            <a:avLst/>
          </a:prstGeom>
        </p:spPr>
      </p:pic>
      <p:pic>
        <p:nvPicPr>
          <p:cNvPr id="5" name="Picture 4" descr="A graph with numbers and a bar&#10;&#10;Description automatically generated">
            <a:extLst>
              <a:ext uri="{FF2B5EF4-FFF2-40B4-BE49-F238E27FC236}">
                <a16:creationId xmlns:a16="http://schemas.microsoft.com/office/drawing/2014/main" id="{C7714DDF-1653-4160-CD30-5A37109A6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9588" y="4061369"/>
            <a:ext cx="6426378" cy="2715949"/>
          </a:xfrm>
          <a:prstGeom prst="rect">
            <a:avLst/>
          </a:prstGeom>
        </p:spPr>
      </p:pic>
    </p:spTree>
    <p:extLst>
      <p:ext uri="{BB962C8B-B14F-4D97-AF65-F5344CB8AC3E}">
        <p14:creationId xmlns:p14="http://schemas.microsoft.com/office/powerpoint/2010/main" val="3579271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nch in a park&#10;&#10;Description automatically generated">
            <a:extLst>
              <a:ext uri="{FF2B5EF4-FFF2-40B4-BE49-F238E27FC236}">
                <a16:creationId xmlns:a16="http://schemas.microsoft.com/office/drawing/2014/main" id="{A957CC5D-B488-6D85-4BBA-33A05B29A490}"/>
              </a:ext>
            </a:extLst>
          </p:cNvPr>
          <p:cNvPicPr>
            <a:picLocks noChangeAspect="1"/>
          </p:cNvPicPr>
          <p:nvPr/>
        </p:nvPicPr>
        <p:blipFill rotWithShape="1">
          <a:blip r:embed="rId3">
            <a:extLst>
              <a:ext uri="{28A0092B-C50C-407E-A947-70E740481C1C}">
                <a14:useLocalDpi xmlns:a14="http://schemas.microsoft.com/office/drawing/2010/main" val="0"/>
              </a:ext>
            </a:extLst>
          </a:blip>
          <a:srcRect t="4874" b="10220"/>
          <a:stretch/>
        </p:blipFill>
        <p:spPr>
          <a:xfrm>
            <a:off x="0" y="0"/>
            <a:ext cx="12192000" cy="6858000"/>
          </a:xfrm>
          <a:prstGeom prst="rect">
            <a:avLst/>
          </a:prstGeom>
        </p:spPr>
      </p:pic>
      <p:sp>
        <p:nvSpPr>
          <p:cNvPr id="9" name="object 3" descr="People with documents">
            <a:extLst>
              <a:ext uri="{FF2B5EF4-FFF2-40B4-BE49-F238E27FC236}">
                <a16:creationId xmlns:a16="http://schemas.microsoft.com/office/drawing/2014/main" id="{75290005-F248-497A-B9E3-5E501673A654}"/>
              </a:ext>
            </a:extLst>
          </p:cNvPr>
          <p:cNvSpPr/>
          <p:nvPr/>
        </p:nvSpPr>
        <p:spPr bwMode="ltGray">
          <a:xfrm>
            <a:off x="0" y="0"/>
            <a:ext cx="12282488"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48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Bahnschrift Light"/>
              <a:ea typeface="+mn-ea"/>
              <a:cs typeface="+mn-cs"/>
            </a:endParaRPr>
          </a:p>
        </p:txBody>
      </p:sp>
      <p:sp>
        <p:nvSpPr>
          <p:cNvPr id="4" name="Rectangle 3">
            <a:extLst>
              <a:ext uri="{FF2B5EF4-FFF2-40B4-BE49-F238E27FC236}">
                <a16:creationId xmlns:a16="http://schemas.microsoft.com/office/drawing/2014/main" id="{7DCB0A65-EE4B-4072-AD58-7A6C1CE4B0FA}"/>
              </a:ext>
            </a:extLst>
          </p:cNvPr>
          <p:cNvSpPr/>
          <p:nvPr/>
        </p:nvSpPr>
        <p:spPr>
          <a:xfrm>
            <a:off x="0" y="0"/>
            <a:ext cx="12192000" cy="1194099"/>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B64EC6B-74B8-4BD2-92B5-EECD49E5D0F7}"/>
              </a:ext>
            </a:extLst>
          </p:cNvPr>
          <p:cNvSpPr txBox="1">
            <a:spLocks/>
          </p:cNvSpPr>
          <p:nvPr/>
        </p:nvSpPr>
        <p:spPr>
          <a:xfrm>
            <a:off x="301214" y="247725"/>
            <a:ext cx="11218517"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Arial Narrow" panose="020B0606020202030204" pitchFamily="34" charset="0"/>
              </a:rPr>
              <a:t>Key Overarching Findings: Open Survey</a:t>
            </a:r>
            <a:endParaRPr lang="en-US" sz="4800" dirty="0">
              <a:solidFill>
                <a:schemeClr val="bg1"/>
              </a:solidFill>
              <a:latin typeface="Arial Narrow" panose="020B0606020202030204" pitchFamily="34" charset="0"/>
            </a:endParaRPr>
          </a:p>
        </p:txBody>
      </p:sp>
      <p:sp>
        <p:nvSpPr>
          <p:cNvPr id="18" name="Rectangle: Rounded Corners 17">
            <a:extLst>
              <a:ext uri="{FF2B5EF4-FFF2-40B4-BE49-F238E27FC236}">
                <a16:creationId xmlns:a16="http://schemas.microsoft.com/office/drawing/2014/main" id="{8EC732B1-66A1-AF24-D1FB-26A07215F8EB}"/>
              </a:ext>
            </a:extLst>
          </p:cNvPr>
          <p:cNvSpPr/>
          <p:nvPr/>
        </p:nvSpPr>
        <p:spPr>
          <a:xfrm>
            <a:off x="2006722" y="3829804"/>
            <a:ext cx="8535773" cy="2660570"/>
          </a:xfrm>
          <a:prstGeom prst="round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t>Residents: </a:t>
            </a:r>
          </a:p>
          <a:p>
            <a:pPr marL="342900" indent="-342900">
              <a:buAutoNum type="arabicPeriod"/>
            </a:pPr>
            <a:r>
              <a:rPr lang="en-US" sz="2000" dirty="0"/>
              <a:t>More than half of survey takers don’t use schools or private facilities. </a:t>
            </a:r>
          </a:p>
          <a:p>
            <a:pPr marL="342900" indent="-342900">
              <a:buFontTx/>
              <a:buAutoNum type="arabicPeriod"/>
            </a:pPr>
            <a:r>
              <a:rPr lang="en-US" sz="2000" dirty="0"/>
              <a:t>64%+ of residents' report having traveled outside of Kings Mountain for recreation facilities or programs in the last year</a:t>
            </a:r>
          </a:p>
          <a:p>
            <a:pPr marL="342900" indent="-342900">
              <a:buAutoNum type="arabicPeriod"/>
            </a:pPr>
            <a:r>
              <a:rPr lang="en-US" sz="2000" b="1" u="sng" dirty="0"/>
              <a:t>95%+ support expanding recreation opportunities. </a:t>
            </a:r>
          </a:p>
        </p:txBody>
      </p:sp>
    </p:spTree>
    <p:extLst>
      <p:ext uri="{BB962C8B-B14F-4D97-AF65-F5344CB8AC3E}">
        <p14:creationId xmlns:p14="http://schemas.microsoft.com/office/powerpoint/2010/main" val="2952965148"/>
      </p:ext>
    </p:extLst>
  </p:cSld>
  <p:clrMapOvr>
    <a:masterClrMapping/>
  </p:clrMapOvr>
  <mc:AlternateContent xmlns:mc="http://schemas.openxmlformats.org/markup-compatibility/2006" xmlns:p14="http://schemas.microsoft.com/office/powerpoint/2010/main">
    <mc:Choice Requires="p14">
      <p:transition spd="slow" p14:dur="2000" advTm="99901"/>
    </mc:Choice>
    <mc:Fallback xmlns="">
      <p:transition spd="slow" advTm="9990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ar parked near a body of water&#10;&#10;Description automatically generated">
            <a:extLst>
              <a:ext uri="{FF2B5EF4-FFF2-40B4-BE49-F238E27FC236}">
                <a16:creationId xmlns:a16="http://schemas.microsoft.com/office/drawing/2014/main" id="{D55DD364-DBF3-0773-7187-6086A354D59B}"/>
              </a:ext>
            </a:extLst>
          </p:cNvPr>
          <p:cNvPicPr>
            <a:picLocks noChangeAspect="1"/>
          </p:cNvPicPr>
          <p:nvPr/>
        </p:nvPicPr>
        <p:blipFill rotWithShape="1">
          <a:blip r:embed="rId3">
            <a:extLst>
              <a:ext uri="{28A0092B-C50C-407E-A947-70E740481C1C}">
                <a14:useLocalDpi xmlns:a14="http://schemas.microsoft.com/office/drawing/2010/main" val="0"/>
              </a:ext>
            </a:extLst>
          </a:blip>
          <a:srcRect t="8541" b="2707"/>
          <a:stretch/>
        </p:blipFill>
        <p:spPr>
          <a:xfrm>
            <a:off x="0" y="114972"/>
            <a:ext cx="12192000" cy="6743028"/>
          </a:xfrm>
          <a:prstGeom prst="rect">
            <a:avLst/>
          </a:prstGeom>
        </p:spPr>
      </p:pic>
      <p:sp>
        <p:nvSpPr>
          <p:cNvPr id="9" name="object 3" descr="People with documents">
            <a:extLst>
              <a:ext uri="{FF2B5EF4-FFF2-40B4-BE49-F238E27FC236}">
                <a16:creationId xmlns:a16="http://schemas.microsoft.com/office/drawing/2014/main" id="{75290005-F248-497A-B9E3-5E501673A654}"/>
              </a:ext>
            </a:extLst>
          </p:cNvPr>
          <p:cNvSpPr/>
          <p:nvPr/>
        </p:nvSpPr>
        <p:spPr bwMode="ltGray">
          <a:xfrm>
            <a:off x="0" y="57486"/>
            <a:ext cx="12282488"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48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Bahnschrift Light"/>
              <a:ea typeface="+mn-ea"/>
              <a:cs typeface="+mn-cs"/>
            </a:endParaRPr>
          </a:p>
        </p:txBody>
      </p:sp>
      <p:sp>
        <p:nvSpPr>
          <p:cNvPr id="4" name="Rectangle 3">
            <a:extLst>
              <a:ext uri="{FF2B5EF4-FFF2-40B4-BE49-F238E27FC236}">
                <a16:creationId xmlns:a16="http://schemas.microsoft.com/office/drawing/2014/main" id="{7DCB0A65-EE4B-4072-AD58-7A6C1CE4B0FA}"/>
              </a:ext>
            </a:extLst>
          </p:cNvPr>
          <p:cNvSpPr/>
          <p:nvPr/>
        </p:nvSpPr>
        <p:spPr>
          <a:xfrm>
            <a:off x="0" y="0"/>
            <a:ext cx="12192000" cy="1194099"/>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B64EC6B-74B8-4BD2-92B5-EECD49E5D0F7}"/>
              </a:ext>
            </a:extLst>
          </p:cNvPr>
          <p:cNvSpPr txBox="1">
            <a:spLocks/>
          </p:cNvSpPr>
          <p:nvPr/>
        </p:nvSpPr>
        <p:spPr>
          <a:xfrm>
            <a:off x="301214" y="247725"/>
            <a:ext cx="11218517"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Arial Narrow" panose="020B0606020202030204" pitchFamily="34" charset="0"/>
              </a:rPr>
              <a:t>Statistically Valid Survey Findings (305 surveys) </a:t>
            </a:r>
          </a:p>
        </p:txBody>
      </p:sp>
      <p:pic>
        <p:nvPicPr>
          <p:cNvPr id="13" name="Picture 12" descr="A graph of a number of people&#10;&#10;Description automatically generated with medium confidence">
            <a:extLst>
              <a:ext uri="{FF2B5EF4-FFF2-40B4-BE49-F238E27FC236}">
                <a16:creationId xmlns:a16="http://schemas.microsoft.com/office/drawing/2014/main" id="{A808910F-52C4-AD73-508E-1F2A47079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7266" y="1251584"/>
            <a:ext cx="4764734" cy="3663314"/>
          </a:xfrm>
          <a:prstGeom prst="rect">
            <a:avLst/>
          </a:prstGeom>
        </p:spPr>
      </p:pic>
      <p:pic>
        <p:nvPicPr>
          <p:cNvPr id="16" name="Picture 15" descr="A close-up of a graph&#10;&#10;Description automatically generated">
            <a:extLst>
              <a:ext uri="{FF2B5EF4-FFF2-40B4-BE49-F238E27FC236}">
                <a16:creationId xmlns:a16="http://schemas.microsoft.com/office/drawing/2014/main" id="{937EE6B5-2B35-EFF2-80E5-6479BD43A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9007" y="1251584"/>
            <a:ext cx="4758996" cy="3663315"/>
          </a:xfrm>
          <a:prstGeom prst="rect">
            <a:avLst/>
          </a:prstGeom>
        </p:spPr>
      </p:pic>
      <p:sp>
        <p:nvSpPr>
          <p:cNvPr id="18" name="Rectangle: Rounded Corners 17">
            <a:extLst>
              <a:ext uri="{FF2B5EF4-FFF2-40B4-BE49-F238E27FC236}">
                <a16:creationId xmlns:a16="http://schemas.microsoft.com/office/drawing/2014/main" id="{8EC732B1-66A1-AF24-D1FB-26A07215F8EB}"/>
              </a:ext>
            </a:extLst>
          </p:cNvPr>
          <p:cNvSpPr/>
          <p:nvPr/>
        </p:nvSpPr>
        <p:spPr>
          <a:xfrm>
            <a:off x="120238" y="1805581"/>
            <a:ext cx="2378281" cy="2521303"/>
          </a:xfrm>
          <a:prstGeom prst="round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t>Residents: </a:t>
            </a:r>
          </a:p>
          <a:p>
            <a:r>
              <a:rPr lang="en-US" sz="2000" dirty="0"/>
              <a:t>There are significant levels of </a:t>
            </a:r>
            <a:r>
              <a:rPr lang="en-US" sz="2000" b="1" u="sng" dirty="0">
                <a:solidFill>
                  <a:srgbClr val="FE7C7D"/>
                </a:solidFill>
              </a:rPr>
              <a:t>unmet needs </a:t>
            </a:r>
            <a:r>
              <a:rPr lang="en-US" sz="2000" dirty="0"/>
              <a:t>for programs and facilities. </a:t>
            </a:r>
          </a:p>
        </p:txBody>
      </p:sp>
      <p:pic>
        <p:nvPicPr>
          <p:cNvPr id="24" name="Picture 23">
            <a:extLst>
              <a:ext uri="{FF2B5EF4-FFF2-40B4-BE49-F238E27FC236}">
                <a16:creationId xmlns:a16="http://schemas.microsoft.com/office/drawing/2014/main" id="{980C76A4-1EED-CCFB-CB1D-4DA7A615E6B6}"/>
              </a:ext>
            </a:extLst>
          </p:cNvPr>
          <p:cNvPicPr>
            <a:picLocks noChangeAspect="1"/>
          </p:cNvPicPr>
          <p:nvPr/>
        </p:nvPicPr>
        <p:blipFill rotWithShape="1">
          <a:blip r:embed="rId6"/>
          <a:srcRect r="865" b="10074"/>
          <a:stretch/>
        </p:blipFill>
        <p:spPr>
          <a:xfrm>
            <a:off x="3197372" y="5156628"/>
            <a:ext cx="8459788" cy="253494"/>
          </a:xfrm>
          <a:prstGeom prst="rect">
            <a:avLst/>
          </a:prstGeom>
        </p:spPr>
      </p:pic>
      <p:sp>
        <p:nvSpPr>
          <p:cNvPr id="6" name="Rectangle: Rounded Corners 5">
            <a:extLst>
              <a:ext uri="{FF2B5EF4-FFF2-40B4-BE49-F238E27FC236}">
                <a16:creationId xmlns:a16="http://schemas.microsoft.com/office/drawing/2014/main" id="{3194F1F0-128B-6EEC-C8A3-F2E05DA45EEB}"/>
              </a:ext>
            </a:extLst>
          </p:cNvPr>
          <p:cNvSpPr/>
          <p:nvPr/>
        </p:nvSpPr>
        <p:spPr>
          <a:xfrm>
            <a:off x="67711" y="6021604"/>
            <a:ext cx="12060537" cy="374305"/>
          </a:xfrm>
          <a:prstGeom prst="round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kern="0" dirty="0">
                <a:solidFill>
                  <a:schemeClr val="bg1"/>
                </a:solidFill>
                <a:effectLst/>
                <a:ea typeface="Calibri" panose="020F0502020204030204" pitchFamily="34" charset="0"/>
              </a:rPr>
              <a:t>Only 36% of survey takers were satisfied or very satisfied with the value of recreation services in the City</a:t>
            </a:r>
            <a:endParaRPr lang="en-US" sz="2000" dirty="0">
              <a:solidFill>
                <a:schemeClr val="bg1"/>
              </a:solidFill>
            </a:endParaRPr>
          </a:p>
        </p:txBody>
      </p:sp>
    </p:spTree>
    <p:extLst>
      <p:ext uri="{BB962C8B-B14F-4D97-AF65-F5344CB8AC3E}">
        <p14:creationId xmlns:p14="http://schemas.microsoft.com/office/powerpoint/2010/main" val="2796373355"/>
      </p:ext>
    </p:extLst>
  </p:cSld>
  <p:clrMapOvr>
    <a:masterClrMapping/>
  </p:clrMapOvr>
  <mc:AlternateContent xmlns:mc="http://schemas.openxmlformats.org/markup-compatibility/2006" xmlns:p14="http://schemas.microsoft.com/office/powerpoint/2010/main">
    <mc:Choice Requires="p14">
      <p:transition spd="slow" p14:dur="2000" advTm="99901"/>
    </mc:Choice>
    <mc:Fallback xmlns="">
      <p:transition spd="slow" advTm="9990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ar parked near a body of water&#10;&#10;Description automatically generated">
            <a:extLst>
              <a:ext uri="{FF2B5EF4-FFF2-40B4-BE49-F238E27FC236}">
                <a16:creationId xmlns:a16="http://schemas.microsoft.com/office/drawing/2014/main" id="{D55DD364-DBF3-0773-7187-6086A354D59B}"/>
              </a:ext>
            </a:extLst>
          </p:cNvPr>
          <p:cNvPicPr>
            <a:picLocks noChangeAspect="1"/>
          </p:cNvPicPr>
          <p:nvPr/>
        </p:nvPicPr>
        <p:blipFill rotWithShape="1">
          <a:blip r:embed="rId3">
            <a:extLst>
              <a:ext uri="{28A0092B-C50C-407E-A947-70E740481C1C}">
                <a14:useLocalDpi xmlns:a14="http://schemas.microsoft.com/office/drawing/2010/main" val="0"/>
              </a:ext>
            </a:extLst>
          </a:blip>
          <a:srcRect t="8541" b="2707"/>
          <a:stretch/>
        </p:blipFill>
        <p:spPr>
          <a:xfrm>
            <a:off x="0" y="114972"/>
            <a:ext cx="12192000" cy="6743028"/>
          </a:xfrm>
          <a:prstGeom prst="rect">
            <a:avLst/>
          </a:prstGeom>
        </p:spPr>
      </p:pic>
      <p:sp>
        <p:nvSpPr>
          <p:cNvPr id="9" name="object 3" descr="People with documents">
            <a:extLst>
              <a:ext uri="{FF2B5EF4-FFF2-40B4-BE49-F238E27FC236}">
                <a16:creationId xmlns:a16="http://schemas.microsoft.com/office/drawing/2014/main" id="{75290005-F248-497A-B9E3-5E501673A654}"/>
              </a:ext>
            </a:extLst>
          </p:cNvPr>
          <p:cNvSpPr/>
          <p:nvPr/>
        </p:nvSpPr>
        <p:spPr bwMode="ltGray">
          <a:xfrm>
            <a:off x="0" y="57486"/>
            <a:ext cx="12282488"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48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Bahnschrift Light"/>
              <a:ea typeface="+mn-ea"/>
              <a:cs typeface="+mn-cs"/>
            </a:endParaRPr>
          </a:p>
        </p:txBody>
      </p:sp>
      <p:sp>
        <p:nvSpPr>
          <p:cNvPr id="4" name="Rectangle 3">
            <a:extLst>
              <a:ext uri="{FF2B5EF4-FFF2-40B4-BE49-F238E27FC236}">
                <a16:creationId xmlns:a16="http://schemas.microsoft.com/office/drawing/2014/main" id="{7DCB0A65-EE4B-4072-AD58-7A6C1CE4B0FA}"/>
              </a:ext>
            </a:extLst>
          </p:cNvPr>
          <p:cNvSpPr/>
          <p:nvPr/>
        </p:nvSpPr>
        <p:spPr>
          <a:xfrm>
            <a:off x="0" y="0"/>
            <a:ext cx="12192000" cy="1194099"/>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B64EC6B-74B8-4BD2-92B5-EECD49E5D0F7}"/>
              </a:ext>
            </a:extLst>
          </p:cNvPr>
          <p:cNvSpPr txBox="1">
            <a:spLocks/>
          </p:cNvSpPr>
          <p:nvPr/>
        </p:nvSpPr>
        <p:spPr>
          <a:xfrm>
            <a:off x="301214" y="247725"/>
            <a:ext cx="11218517"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Arial Narrow" panose="020B0606020202030204" pitchFamily="34" charset="0"/>
              </a:rPr>
              <a:t>Key Overarching Findings: </a:t>
            </a:r>
            <a:r>
              <a:rPr lang="en-US" sz="4000" dirty="0">
                <a:solidFill>
                  <a:schemeClr val="bg1"/>
                </a:solidFill>
                <a:latin typeface="Arial Narrow" panose="020B0606020202030204" pitchFamily="34" charset="0"/>
              </a:rPr>
              <a:t>Statistically Valid cont. </a:t>
            </a:r>
            <a:endParaRPr lang="en-US" sz="4800" dirty="0">
              <a:solidFill>
                <a:schemeClr val="bg1"/>
              </a:solidFill>
              <a:latin typeface="Arial Narrow" panose="020B0606020202030204" pitchFamily="34" charset="0"/>
            </a:endParaRPr>
          </a:p>
        </p:txBody>
      </p:sp>
      <p:sp>
        <p:nvSpPr>
          <p:cNvPr id="18" name="Rectangle: Rounded Corners 17">
            <a:extLst>
              <a:ext uri="{FF2B5EF4-FFF2-40B4-BE49-F238E27FC236}">
                <a16:creationId xmlns:a16="http://schemas.microsoft.com/office/drawing/2014/main" id="{8EC732B1-66A1-AF24-D1FB-26A07215F8EB}"/>
              </a:ext>
            </a:extLst>
          </p:cNvPr>
          <p:cNvSpPr/>
          <p:nvPr/>
        </p:nvSpPr>
        <p:spPr>
          <a:xfrm>
            <a:off x="592697" y="5857183"/>
            <a:ext cx="4707035" cy="857190"/>
          </a:xfrm>
          <a:prstGeom prst="round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000" dirty="0"/>
          </a:p>
          <a:p>
            <a:pPr algn="ctr"/>
            <a:r>
              <a:rPr lang="en-US" sz="2000" dirty="0"/>
              <a:t>82% indicated wanting recreational programing apart from the YMCA</a:t>
            </a:r>
          </a:p>
          <a:p>
            <a:pPr marL="342900" indent="-342900">
              <a:buAutoNum type="arabicPeriod"/>
            </a:pPr>
            <a:endParaRPr lang="en-US" sz="2000" dirty="0"/>
          </a:p>
        </p:txBody>
      </p:sp>
      <p:pic>
        <p:nvPicPr>
          <p:cNvPr id="20" name="Picture 19" descr="A blue pie chart with a triangle&#10;&#10;Description automatically generated">
            <a:extLst>
              <a:ext uri="{FF2B5EF4-FFF2-40B4-BE49-F238E27FC236}">
                <a16:creationId xmlns:a16="http://schemas.microsoft.com/office/drawing/2014/main" id="{61D3F198-9242-769C-AC92-C98986629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55" y="1288645"/>
            <a:ext cx="5821206" cy="4511051"/>
          </a:xfrm>
          <a:prstGeom prst="rect">
            <a:avLst/>
          </a:prstGeom>
        </p:spPr>
      </p:pic>
      <p:pic>
        <p:nvPicPr>
          <p:cNvPr id="30" name="Picture 29" descr="A pie chart with text below&#10;&#10;Description automatically generated">
            <a:extLst>
              <a:ext uri="{FF2B5EF4-FFF2-40B4-BE49-F238E27FC236}">
                <a16:creationId xmlns:a16="http://schemas.microsoft.com/office/drawing/2014/main" id="{9939121F-67C5-3E82-B8B4-2460AC6A65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5653" y="1286266"/>
            <a:ext cx="6073401" cy="4527215"/>
          </a:xfrm>
          <a:prstGeom prst="rect">
            <a:avLst/>
          </a:prstGeom>
        </p:spPr>
      </p:pic>
      <p:sp>
        <p:nvSpPr>
          <p:cNvPr id="8" name="Rectangle: Rounded Corners 7">
            <a:extLst>
              <a:ext uri="{FF2B5EF4-FFF2-40B4-BE49-F238E27FC236}">
                <a16:creationId xmlns:a16="http://schemas.microsoft.com/office/drawing/2014/main" id="{9A50AEB8-2CC0-03B7-30D2-E867D837C248}"/>
              </a:ext>
            </a:extLst>
          </p:cNvPr>
          <p:cNvSpPr/>
          <p:nvPr/>
        </p:nvSpPr>
        <p:spPr>
          <a:xfrm>
            <a:off x="6892269" y="5809136"/>
            <a:ext cx="4707035" cy="1021714"/>
          </a:xfrm>
          <a:prstGeom prst="round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The largest portion of survey takers were neutral about overall value of recreation in Kings Mountain</a:t>
            </a:r>
          </a:p>
        </p:txBody>
      </p:sp>
      <p:sp>
        <p:nvSpPr>
          <p:cNvPr id="14" name="Callout: Up Arrow 13">
            <a:extLst>
              <a:ext uri="{FF2B5EF4-FFF2-40B4-BE49-F238E27FC236}">
                <a16:creationId xmlns:a16="http://schemas.microsoft.com/office/drawing/2014/main" id="{B471F16B-48B9-E4DD-67FB-3A4931894F61}"/>
              </a:ext>
            </a:extLst>
          </p:cNvPr>
          <p:cNvSpPr/>
          <p:nvPr/>
        </p:nvSpPr>
        <p:spPr>
          <a:xfrm>
            <a:off x="9245787" y="4020388"/>
            <a:ext cx="2844800" cy="1675226"/>
          </a:xfrm>
          <a:prstGeom prst="upArrowCallou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High levels, over 25%, dissatisfaction/very dissatisfied exist </a:t>
            </a:r>
            <a:r>
              <a:rPr lang="en-US" dirty="0"/>
              <a:t> </a:t>
            </a:r>
          </a:p>
        </p:txBody>
      </p:sp>
    </p:spTree>
    <p:extLst>
      <p:ext uri="{BB962C8B-B14F-4D97-AF65-F5344CB8AC3E}">
        <p14:creationId xmlns:p14="http://schemas.microsoft.com/office/powerpoint/2010/main" val="3810824220"/>
      </p:ext>
    </p:extLst>
  </p:cSld>
  <p:clrMapOvr>
    <a:masterClrMapping/>
  </p:clrMapOvr>
  <mc:AlternateContent xmlns:mc="http://schemas.openxmlformats.org/markup-compatibility/2006" xmlns:p14="http://schemas.microsoft.com/office/powerpoint/2010/main">
    <mc:Choice Requires="p14">
      <p:transition spd="slow" p14:dur="2000" advTm="99901"/>
    </mc:Choice>
    <mc:Fallback xmlns="">
      <p:transition spd="slow" advTm="9990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ar parked near a body of water&#10;&#10;Description automatically generated">
            <a:extLst>
              <a:ext uri="{FF2B5EF4-FFF2-40B4-BE49-F238E27FC236}">
                <a16:creationId xmlns:a16="http://schemas.microsoft.com/office/drawing/2014/main" id="{D55DD364-DBF3-0773-7187-6086A354D59B}"/>
              </a:ext>
            </a:extLst>
          </p:cNvPr>
          <p:cNvPicPr>
            <a:picLocks noChangeAspect="1"/>
          </p:cNvPicPr>
          <p:nvPr/>
        </p:nvPicPr>
        <p:blipFill rotWithShape="1">
          <a:blip r:embed="rId3">
            <a:extLst>
              <a:ext uri="{28A0092B-C50C-407E-A947-70E740481C1C}">
                <a14:useLocalDpi xmlns:a14="http://schemas.microsoft.com/office/drawing/2010/main" val="0"/>
              </a:ext>
            </a:extLst>
          </a:blip>
          <a:srcRect t="8541" b="2707"/>
          <a:stretch/>
        </p:blipFill>
        <p:spPr>
          <a:xfrm>
            <a:off x="0" y="114972"/>
            <a:ext cx="12192000" cy="6743028"/>
          </a:xfrm>
          <a:prstGeom prst="rect">
            <a:avLst/>
          </a:prstGeom>
        </p:spPr>
      </p:pic>
      <p:sp>
        <p:nvSpPr>
          <p:cNvPr id="9" name="object 3" descr="People with documents">
            <a:extLst>
              <a:ext uri="{FF2B5EF4-FFF2-40B4-BE49-F238E27FC236}">
                <a16:creationId xmlns:a16="http://schemas.microsoft.com/office/drawing/2014/main" id="{75290005-F248-497A-B9E3-5E501673A654}"/>
              </a:ext>
            </a:extLst>
          </p:cNvPr>
          <p:cNvSpPr/>
          <p:nvPr/>
        </p:nvSpPr>
        <p:spPr bwMode="ltGray">
          <a:xfrm>
            <a:off x="0" y="57486"/>
            <a:ext cx="12282488"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48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Bahnschrift Light"/>
              <a:ea typeface="+mn-ea"/>
              <a:cs typeface="+mn-cs"/>
            </a:endParaRPr>
          </a:p>
        </p:txBody>
      </p:sp>
      <p:sp>
        <p:nvSpPr>
          <p:cNvPr id="4" name="Rectangle 3">
            <a:extLst>
              <a:ext uri="{FF2B5EF4-FFF2-40B4-BE49-F238E27FC236}">
                <a16:creationId xmlns:a16="http://schemas.microsoft.com/office/drawing/2014/main" id="{7DCB0A65-EE4B-4072-AD58-7A6C1CE4B0FA}"/>
              </a:ext>
            </a:extLst>
          </p:cNvPr>
          <p:cNvSpPr/>
          <p:nvPr/>
        </p:nvSpPr>
        <p:spPr>
          <a:xfrm>
            <a:off x="0" y="0"/>
            <a:ext cx="12192000" cy="1194099"/>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B64EC6B-74B8-4BD2-92B5-EECD49E5D0F7}"/>
              </a:ext>
            </a:extLst>
          </p:cNvPr>
          <p:cNvSpPr txBox="1">
            <a:spLocks/>
          </p:cNvSpPr>
          <p:nvPr/>
        </p:nvSpPr>
        <p:spPr>
          <a:xfrm>
            <a:off x="301214" y="247725"/>
            <a:ext cx="11218517"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Arial Narrow" panose="020B0606020202030204" pitchFamily="34" charset="0"/>
              </a:rPr>
              <a:t>Key Overarching Findings: </a:t>
            </a:r>
            <a:r>
              <a:rPr lang="en-US" sz="4000" dirty="0">
                <a:solidFill>
                  <a:schemeClr val="bg1"/>
                </a:solidFill>
                <a:latin typeface="Arial Narrow" panose="020B0606020202030204" pitchFamily="34" charset="0"/>
              </a:rPr>
              <a:t>Open survey</a:t>
            </a:r>
            <a:endParaRPr lang="en-US" sz="4800" dirty="0">
              <a:solidFill>
                <a:schemeClr val="bg1"/>
              </a:solidFill>
              <a:latin typeface="Arial Narrow" panose="020B0606020202030204" pitchFamily="34" charset="0"/>
            </a:endParaRPr>
          </a:p>
        </p:txBody>
      </p:sp>
      <p:sp>
        <p:nvSpPr>
          <p:cNvPr id="18" name="Rectangle: Rounded Corners 17">
            <a:extLst>
              <a:ext uri="{FF2B5EF4-FFF2-40B4-BE49-F238E27FC236}">
                <a16:creationId xmlns:a16="http://schemas.microsoft.com/office/drawing/2014/main" id="{8EC732B1-66A1-AF24-D1FB-26A07215F8EB}"/>
              </a:ext>
            </a:extLst>
          </p:cNvPr>
          <p:cNvSpPr/>
          <p:nvPr/>
        </p:nvSpPr>
        <p:spPr>
          <a:xfrm>
            <a:off x="3479750" y="6256619"/>
            <a:ext cx="5477179" cy="489696"/>
          </a:xfrm>
          <a:prstGeom prst="roundRect">
            <a:avLst/>
          </a:prstGeom>
          <a:solidFill>
            <a:srgbClr val="FF000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a:p>
            <a:pPr algn="ctr"/>
            <a:r>
              <a:rPr lang="en-US" sz="2000" dirty="0">
                <a:effectLst>
                  <a:outerShdw blurRad="38100" dist="38100" dir="2700000" algn="tl">
                    <a:srgbClr val="000000">
                      <a:alpha val="43137"/>
                    </a:srgbClr>
                  </a:outerShdw>
                </a:effectLst>
              </a:rPr>
              <a:t>Findings are similar in the open survey </a:t>
            </a:r>
          </a:p>
          <a:p>
            <a:pPr marL="342900" indent="-342900">
              <a:buAutoNum type="arabicPeriod"/>
            </a:pPr>
            <a:endParaRPr lang="en-US" sz="2000" dirty="0"/>
          </a:p>
        </p:txBody>
      </p:sp>
      <p:pic>
        <p:nvPicPr>
          <p:cNvPr id="5" name="Picture 4" descr="A graph with different colored squares&#10;&#10;Description automatically generated">
            <a:extLst>
              <a:ext uri="{FF2B5EF4-FFF2-40B4-BE49-F238E27FC236}">
                <a16:creationId xmlns:a16="http://schemas.microsoft.com/office/drawing/2014/main" id="{5E16482A-0147-AABD-23FF-F1DF87C6E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72" y="1251585"/>
            <a:ext cx="5436055" cy="2387600"/>
          </a:xfrm>
          <a:prstGeom prst="rect">
            <a:avLst/>
          </a:prstGeom>
        </p:spPr>
      </p:pic>
      <p:pic>
        <p:nvPicPr>
          <p:cNvPr id="7" name="Picture 6" descr="A graph with different colored squares&#10;&#10;Description automatically generated">
            <a:extLst>
              <a:ext uri="{FF2B5EF4-FFF2-40B4-BE49-F238E27FC236}">
                <a16:creationId xmlns:a16="http://schemas.microsoft.com/office/drawing/2014/main" id="{FAF1F838-9472-0B31-5D0D-C3A4C222B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810" y="3696671"/>
            <a:ext cx="5436056" cy="2387600"/>
          </a:xfrm>
          <a:prstGeom prst="rect">
            <a:avLst/>
          </a:prstGeom>
        </p:spPr>
      </p:pic>
      <p:pic>
        <p:nvPicPr>
          <p:cNvPr id="6" name="Picture 5">
            <a:extLst>
              <a:ext uri="{FF2B5EF4-FFF2-40B4-BE49-F238E27FC236}">
                <a16:creationId xmlns:a16="http://schemas.microsoft.com/office/drawing/2014/main" id="{E24DE751-FEC4-F81D-F983-FB816266E548}"/>
              </a:ext>
            </a:extLst>
          </p:cNvPr>
          <p:cNvPicPr>
            <a:picLocks noChangeAspect="1"/>
          </p:cNvPicPr>
          <p:nvPr/>
        </p:nvPicPr>
        <p:blipFill>
          <a:blip r:embed="rId6"/>
          <a:stretch>
            <a:fillRect/>
          </a:stretch>
        </p:blipFill>
        <p:spPr>
          <a:xfrm>
            <a:off x="5720191" y="1251585"/>
            <a:ext cx="6308999" cy="4730115"/>
          </a:xfrm>
          <a:prstGeom prst="rect">
            <a:avLst/>
          </a:prstGeom>
        </p:spPr>
      </p:pic>
    </p:spTree>
    <p:extLst>
      <p:ext uri="{BB962C8B-B14F-4D97-AF65-F5344CB8AC3E}">
        <p14:creationId xmlns:p14="http://schemas.microsoft.com/office/powerpoint/2010/main" val="3596491192"/>
      </p:ext>
    </p:extLst>
  </p:cSld>
  <p:clrMapOvr>
    <a:masterClrMapping/>
  </p:clrMapOvr>
  <mc:AlternateContent xmlns:mc="http://schemas.openxmlformats.org/markup-compatibility/2006" xmlns:p14="http://schemas.microsoft.com/office/powerpoint/2010/main">
    <mc:Choice Requires="p14">
      <p:transition spd="slow" p14:dur="2000" advTm="99901"/>
    </mc:Choice>
    <mc:Fallback xmlns="">
      <p:transition spd="slow" advTm="9990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0CEAFAF-F8CD-EFBB-8393-2CBE994F27F6}"/>
              </a:ext>
            </a:extLst>
          </p:cNvPr>
          <p:cNvGraphicFramePr/>
          <p:nvPr>
            <p:extLst>
              <p:ext uri="{D42A27DB-BD31-4B8C-83A1-F6EECF244321}">
                <p14:modId xmlns:p14="http://schemas.microsoft.com/office/powerpoint/2010/main" val="1490498358"/>
              </p:ext>
            </p:extLst>
          </p:nvPr>
        </p:nvGraphicFramePr>
        <p:xfrm>
          <a:off x="6096000" y="1735122"/>
          <a:ext cx="6636589" cy="454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7DCB0A65-EE4B-4072-AD58-7A6C1CE4B0FA}"/>
              </a:ext>
            </a:extLst>
          </p:cNvPr>
          <p:cNvSpPr/>
          <p:nvPr/>
        </p:nvSpPr>
        <p:spPr>
          <a:xfrm>
            <a:off x="0" y="0"/>
            <a:ext cx="12192000" cy="1194099"/>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B64EC6B-74B8-4BD2-92B5-EECD49E5D0F7}"/>
              </a:ext>
            </a:extLst>
          </p:cNvPr>
          <p:cNvSpPr txBox="1">
            <a:spLocks/>
          </p:cNvSpPr>
          <p:nvPr/>
        </p:nvSpPr>
        <p:spPr>
          <a:xfrm>
            <a:off x="301214" y="247725"/>
            <a:ext cx="8624047"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Arial Narrow" panose="020B0606020202030204" pitchFamily="34" charset="0"/>
              </a:rPr>
              <a:t>Expressed Needs: Major Themes</a:t>
            </a:r>
          </a:p>
        </p:txBody>
      </p:sp>
      <p:graphicFrame>
        <p:nvGraphicFramePr>
          <p:cNvPr id="2" name="Diagram 1">
            <a:extLst>
              <a:ext uri="{FF2B5EF4-FFF2-40B4-BE49-F238E27FC236}">
                <a16:creationId xmlns:a16="http://schemas.microsoft.com/office/drawing/2014/main" id="{D8E76A9F-1F31-1D84-D71D-949DCA13C09B}"/>
              </a:ext>
            </a:extLst>
          </p:cNvPr>
          <p:cNvGraphicFramePr/>
          <p:nvPr>
            <p:extLst>
              <p:ext uri="{D42A27DB-BD31-4B8C-83A1-F6EECF244321}">
                <p14:modId xmlns:p14="http://schemas.microsoft.com/office/powerpoint/2010/main" val="2342729342"/>
              </p:ext>
            </p:extLst>
          </p:nvPr>
        </p:nvGraphicFramePr>
        <p:xfrm>
          <a:off x="291651" y="1358002"/>
          <a:ext cx="7439200" cy="52522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0860732"/>
      </p:ext>
    </p:extLst>
  </p:cSld>
  <p:clrMapOvr>
    <a:masterClrMapping/>
  </p:clrMapOvr>
  <mc:AlternateContent xmlns:mc="http://schemas.openxmlformats.org/markup-compatibility/2006" xmlns:p14="http://schemas.microsoft.com/office/powerpoint/2010/main">
    <mc:Choice Requires="p14">
      <p:transition spd="slow" p14:dur="2000" advTm="34008"/>
    </mc:Choice>
    <mc:Fallback xmlns="">
      <p:transition spd="slow" advTm="3400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B5327-6E89-E9D5-FEDD-40BD84E62F5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E547143-D30F-21B8-F719-1A31ACFA353D}"/>
              </a:ext>
            </a:extLst>
          </p:cNvPr>
          <p:cNvSpPr/>
          <p:nvPr/>
        </p:nvSpPr>
        <p:spPr>
          <a:xfrm>
            <a:off x="0" y="0"/>
            <a:ext cx="12192000" cy="6892746"/>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2EBBB37-E594-57DA-A8EF-F3FABD10CD84}"/>
              </a:ext>
            </a:extLst>
          </p:cNvPr>
          <p:cNvSpPr/>
          <p:nvPr/>
        </p:nvSpPr>
        <p:spPr>
          <a:xfrm>
            <a:off x="0" y="0"/>
            <a:ext cx="5392882" cy="6858000"/>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F7579FCE-82AF-A2D0-2FD1-BE995D67783F}"/>
              </a:ext>
            </a:extLst>
          </p:cNvPr>
          <p:cNvSpPr txBox="1">
            <a:spLocks/>
          </p:cNvSpPr>
          <p:nvPr/>
        </p:nvSpPr>
        <p:spPr>
          <a:xfrm>
            <a:off x="97028" y="212215"/>
            <a:ext cx="8624047" cy="158995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rPr>
              <a:t>Visual Preference Survey Responses</a:t>
            </a:r>
          </a:p>
        </p:txBody>
      </p:sp>
      <p:pic>
        <p:nvPicPr>
          <p:cNvPr id="7" name="Picture 6" descr="A collage of different activities&#10;&#10;Description automatically generated">
            <a:extLst>
              <a:ext uri="{FF2B5EF4-FFF2-40B4-BE49-F238E27FC236}">
                <a16:creationId xmlns:a16="http://schemas.microsoft.com/office/drawing/2014/main" id="{211B62A1-0B0D-EAE8-3CB1-1AAB43770122}"/>
              </a:ext>
            </a:extLst>
          </p:cNvPr>
          <p:cNvPicPr>
            <a:picLocks noChangeAspect="1"/>
          </p:cNvPicPr>
          <p:nvPr/>
        </p:nvPicPr>
        <p:blipFill rotWithShape="1">
          <a:blip r:embed="rId3">
            <a:extLst>
              <a:ext uri="{28A0092B-C50C-407E-A947-70E740481C1C}">
                <a14:useLocalDpi xmlns:a14="http://schemas.microsoft.com/office/drawing/2010/main" val="0"/>
              </a:ext>
            </a:extLst>
          </a:blip>
          <a:srcRect l="3013" t="3142" r="2934"/>
          <a:stretch/>
        </p:blipFill>
        <p:spPr>
          <a:xfrm>
            <a:off x="6635468" y="840915"/>
            <a:ext cx="5459504" cy="4015929"/>
          </a:xfrm>
          <a:prstGeom prst="rect">
            <a:avLst/>
          </a:prstGeom>
        </p:spPr>
      </p:pic>
      <p:pic>
        <p:nvPicPr>
          <p:cNvPr id="9" name="Picture 8" descr="A collage of different activities&#10;&#10;Description automatically generated">
            <a:extLst>
              <a:ext uri="{FF2B5EF4-FFF2-40B4-BE49-F238E27FC236}">
                <a16:creationId xmlns:a16="http://schemas.microsoft.com/office/drawing/2014/main" id="{012E4970-F1A4-4574-63BB-2CD091562DEA}"/>
              </a:ext>
            </a:extLst>
          </p:cNvPr>
          <p:cNvPicPr>
            <a:picLocks noChangeAspect="1"/>
          </p:cNvPicPr>
          <p:nvPr/>
        </p:nvPicPr>
        <p:blipFill rotWithShape="1">
          <a:blip r:embed="rId4">
            <a:extLst>
              <a:ext uri="{28A0092B-C50C-407E-A947-70E740481C1C}">
                <a14:useLocalDpi xmlns:a14="http://schemas.microsoft.com/office/drawing/2010/main" val="0"/>
              </a:ext>
            </a:extLst>
          </a:blip>
          <a:srcRect l="2935" t="3142" r="3012"/>
          <a:stretch/>
        </p:blipFill>
        <p:spPr>
          <a:xfrm>
            <a:off x="188258" y="868296"/>
            <a:ext cx="5459506" cy="4015929"/>
          </a:xfrm>
          <a:prstGeom prst="rect">
            <a:avLst/>
          </a:prstGeom>
        </p:spPr>
      </p:pic>
      <p:sp>
        <p:nvSpPr>
          <p:cNvPr id="10" name="TextBox 9">
            <a:extLst>
              <a:ext uri="{FF2B5EF4-FFF2-40B4-BE49-F238E27FC236}">
                <a16:creationId xmlns:a16="http://schemas.microsoft.com/office/drawing/2014/main" id="{34C74DBA-2500-1A70-CEC1-3693DF61BDD0}"/>
              </a:ext>
            </a:extLst>
          </p:cNvPr>
          <p:cNvSpPr txBox="1"/>
          <p:nvPr/>
        </p:nvSpPr>
        <p:spPr>
          <a:xfrm>
            <a:off x="4055187" y="4934152"/>
            <a:ext cx="4955293"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Top 5 preferences from the public:</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F519E0F8-21E8-C763-50E9-4437190209BE}"/>
              </a:ext>
            </a:extLst>
          </p:cNvPr>
          <p:cNvSpPr txBox="1"/>
          <p:nvPr/>
        </p:nvSpPr>
        <p:spPr>
          <a:xfrm>
            <a:off x="3174560" y="5211742"/>
            <a:ext cx="7764838" cy="1477328"/>
          </a:xfrm>
          <a:prstGeom prst="rect">
            <a:avLst/>
          </a:prstGeom>
          <a:noFill/>
        </p:spPr>
        <p:txBody>
          <a:bodyPr wrap="square" rtlCol="0">
            <a:spAutoFit/>
          </a:bodyPr>
          <a:lstStyle/>
          <a:p>
            <a:r>
              <a:rPr lang="en-US" dirty="0">
                <a:solidFill>
                  <a:schemeClr val="bg1"/>
                </a:solidFill>
              </a:rPr>
              <a:t>1.  Write-in (Davidson Community Center) </a:t>
            </a:r>
            <a:r>
              <a:rPr lang="en-US" dirty="0">
                <a:solidFill>
                  <a:srgbClr val="FFC000"/>
                </a:solidFill>
              </a:rPr>
              <a:t>45 votes </a:t>
            </a:r>
          </a:p>
          <a:p>
            <a:pPr marL="342900" indent="-342900">
              <a:buAutoNum type="arabicPeriod" startAt="2"/>
            </a:pPr>
            <a:r>
              <a:rPr lang="en-US" dirty="0">
                <a:solidFill>
                  <a:schemeClr val="bg1"/>
                </a:solidFill>
              </a:rPr>
              <a:t>Amphitheater </a:t>
            </a:r>
            <a:r>
              <a:rPr lang="en-US" dirty="0">
                <a:solidFill>
                  <a:srgbClr val="FFC000"/>
                </a:solidFill>
              </a:rPr>
              <a:t>34 votes</a:t>
            </a:r>
          </a:p>
          <a:p>
            <a:pPr marL="342900" indent="-342900">
              <a:buAutoNum type="arabicPeriod" startAt="2"/>
            </a:pPr>
            <a:r>
              <a:rPr lang="en-US" dirty="0">
                <a:solidFill>
                  <a:schemeClr val="bg1"/>
                </a:solidFill>
              </a:rPr>
              <a:t>Dog Park </a:t>
            </a:r>
            <a:r>
              <a:rPr lang="en-US" dirty="0">
                <a:solidFill>
                  <a:srgbClr val="FFC000"/>
                </a:solidFill>
              </a:rPr>
              <a:t>30 votes</a:t>
            </a:r>
          </a:p>
          <a:p>
            <a:r>
              <a:rPr lang="en-US" dirty="0">
                <a:solidFill>
                  <a:schemeClr val="bg1"/>
                </a:solidFill>
              </a:rPr>
              <a:t>4.   Paved Multi-use Trails (tie) / Baseball/Softball Fields (tie) </a:t>
            </a:r>
            <a:r>
              <a:rPr lang="en-US" dirty="0">
                <a:solidFill>
                  <a:srgbClr val="FFC000"/>
                </a:solidFill>
              </a:rPr>
              <a:t>20 votes each</a:t>
            </a:r>
          </a:p>
          <a:p>
            <a:pPr marL="342900" indent="-342900">
              <a:buAutoNum type="arabicPeriod" startAt="5"/>
            </a:pPr>
            <a:r>
              <a:rPr lang="en-US" dirty="0">
                <a:solidFill>
                  <a:schemeClr val="bg1"/>
                </a:solidFill>
              </a:rPr>
              <a:t>Multi-purpose fields </a:t>
            </a:r>
            <a:r>
              <a:rPr lang="en-US" dirty="0">
                <a:solidFill>
                  <a:srgbClr val="FFC000"/>
                </a:solidFill>
              </a:rPr>
              <a:t>16 votes</a:t>
            </a:r>
          </a:p>
        </p:txBody>
      </p:sp>
      <p:sp>
        <p:nvSpPr>
          <p:cNvPr id="13" name="Oval 12">
            <a:extLst>
              <a:ext uri="{FF2B5EF4-FFF2-40B4-BE49-F238E27FC236}">
                <a16:creationId xmlns:a16="http://schemas.microsoft.com/office/drawing/2014/main" id="{99B46B38-CBF0-654B-CE96-3518D9F16945}"/>
              </a:ext>
            </a:extLst>
          </p:cNvPr>
          <p:cNvSpPr/>
          <p:nvPr/>
        </p:nvSpPr>
        <p:spPr>
          <a:xfrm>
            <a:off x="10732579" y="1799486"/>
            <a:ext cx="1302182" cy="212215"/>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4A1F25-25B4-0D45-45BF-F04C9CD6BCF2}"/>
              </a:ext>
            </a:extLst>
          </p:cNvPr>
          <p:cNvSpPr/>
          <p:nvPr/>
        </p:nvSpPr>
        <p:spPr>
          <a:xfrm>
            <a:off x="9365220" y="2742771"/>
            <a:ext cx="1302182" cy="212215"/>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494C629-3CCB-2C9B-6852-1EAC636F7913}"/>
              </a:ext>
            </a:extLst>
          </p:cNvPr>
          <p:cNvSpPr/>
          <p:nvPr/>
        </p:nvSpPr>
        <p:spPr>
          <a:xfrm>
            <a:off x="4311423" y="1802165"/>
            <a:ext cx="1302182" cy="212215"/>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C23658E-063C-3CD5-D4E0-8E1950468538}"/>
              </a:ext>
            </a:extLst>
          </p:cNvPr>
          <p:cNvSpPr/>
          <p:nvPr/>
        </p:nvSpPr>
        <p:spPr>
          <a:xfrm>
            <a:off x="7995496" y="4669691"/>
            <a:ext cx="1302182" cy="212215"/>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4DBA03B-1EE2-4230-8DA7-EA729896D31B}"/>
              </a:ext>
            </a:extLst>
          </p:cNvPr>
          <p:cNvSpPr/>
          <p:nvPr/>
        </p:nvSpPr>
        <p:spPr>
          <a:xfrm>
            <a:off x="10761056" y="2729890"/>
            <a:ext cx="1302182" cy="212215"/>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723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700F3A-23B4-1301-9330-BD285EC80605}"/>
              </a:ext>
            </a:extLst>
          </p:cNvPr>
          <p:cNvSpPr/>
          <p:nvPr/>
        </p:nvSpPr>
        <p:spPr>
          <a:xfrm>
            <a:off x="33391" y="0"/>
            <a:ext cx="12192000" cy="6892746"/>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DCB0A65-EE4B-4072-AD58-7A6C1CE4B0FA}"/>
              </a:ext>
            </a:extLst>
          </p:cNvPr>
          <p:cNvSpPr/>
          <p:nvPr/>
        </p:nvSpPr>
        <p:spPr>
          <a:xfrm>
            <a:off x="0" y="0"/>
            <a:ext cx="5392882" cy="6858000"/>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DB64EC6B-74B8-4BD2-92B5-EECD49E5D0F7}"/>
              </a:ext>
            </a:extLst>
          </p:cNvPr>
          <p:cNvSpPr txBox="1">
            <a:spLocks/>
          </p:cNvSpPr>
          <p:nvPr/>
        </p:nvSpPr>
        <p:spPr>
          <a:xfrm>
            <a:off x="97028" y="212215"/>
            <a:ext cx="12061581" cy="158995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rPr>
              <a:t>Focus Group Meetings</a:t>
            </a:r>
            <a:r>
              <a:rPr lang="en-US" sz="4000" dirty="0">
                <a:solidFill>
                  <a:prstClr val="white"/>
                </a:solidFill>
                <a:latin typeface="Arial Narrow" panose="020B0606020202030204" pitchFamily="34" charset="0"/>
              </a:rPr>
              <a:t> - </a:t>
            </a:r>
            <a:r>
              <a:rPr kumimoji="0" lang="en-US" sz="40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rPr>
              <a:t>General </a:t>
            </a:r>
            <a:r>
              <a:rPr kumimoji="0" lang="en-US" sz="4000" b="0" i="0" strike="noStrike" kern="1200" cap="none" spc="0" normalizeH="0" baseline="0" noProof="0" dirty="0">
                <a:ln>
                  <a:noFill/>
                </a:ln>
                <a:solidFill>
                  <a:prstClr val="white"/>
                </a:solidFill>
                <a:effectLst/>
                <a:uLnTx/>
                <a:uFillTx/>
                <a:latin typeface="Arial Narrow" panose="020B0606020202030204" pitchFamily="34" charset="0"/>
                <a:ea typeface="+mj-ea"/>
                <a:cs typeface="+mj-cs"/>
              </a:rPr>
              <a:t>Ideas and Concerns</a:t>
            </a:r>
          </a:p>
        </p:txBody>
      </p:sp>
      <p:sp>
        <p:nvSpPr>
          <p:cNvPr id="6" name="TextBox 5">
            <a:extLst>
              <a:ext uri="{FF2B5EF4-FFF2-40B4-BE49-F238E27FC236}">
                <a16:creationId xmlns:a16="http://schemas.microsoft.com/office/drawing/2014/main" id="{34BC7AFE-090D-777B-0BE8-2211450CCE36}"/>
              </a:ext>
            </a:extLst>
          </p:cNvPr>
          <p:cNvSpPr txBox="1"/>
          <p:nvPr/>
        </p:nvSpPr>
        <p:spPr>
          <a:xfrm>
            <a:off x="231834" y="2008846"/>
            <a:ext cx="5695941" cy="6093976"/>
          </a:xfrm>
          <a:prstGeom prst="rect">
            <a:avLst/>
          </a:prstGeom>
          <a:noFill/>
        </p:spPr>
        <p:txBody>
          <a:bodyPr wrap="square" rtlCol="0">
            <a:spAutoFit/>
          </a:bodyPr>
          <a:lstStyle/>
          <a:p>
            <a:pPr marL="285750" indent="-285750">
              <a:buFont typeface="Arial" panose="020B0604020202020204" pitchFamily="34" charset="0"/>
              <a:buChar char="•"/>
            </a:pPr>
            <a:r>
              <a:rPr lang="en-US" b="1" u="sng" dirty="0">
                <a:solidFill>
                  <a:schemeClr val="bg1"/>
                </a:solidFill>
              </a:rPr>
              <a:t>Kings Mountain has a growing population </a:t>
            </a:r>
            <a:r>
              <a:rPr lang="en-US" dirty="0">
                <a:solidFill>
                  <a:schemeClr val="bg1"/>
                </a:solidFill>
              </a:rPr>
              <a:t>and should expand to meet resident demands</a:t>
            </a:r>
          </a:p>
          <a:p>
            <a:pPr marL="285750" indent="-285750">
              <a:buFont typeface="Arial" panose="020B0604020202020204" pitchFamily="34" charset="0"/>
              <a:buChar char="•"/>
            </a:pPr>
            <a:endParaRPr lang="en-US" sz="800" dirty="0">
              <a:solidFill>
                <a:schemeClr val="bg1"/>
              </a:solidFill>
            </a:endParaRPr>
          </a:p>
          <a:p>
            <a:pPr marL="285750" indent="-285750">
              <a:buFont typeface="Arial" panose="020B0604020202020204" pitchFamily="34" charset="0"/>
              <a:buChar char="•"/>
            </a:pPr>
            <a:r>
              <a:rPr lang="en-US" b="1" u="sng" dirty="0">
                <a:solidFill>
                  <a:schemeClr val="bg1"/>
                </a:solidFill>
              </a:rPr>
              <a:t>Recreation opportunities are not communicated well to the public</a:t>
            </a:r>
          </a:p>
          <a:p>
            <a:pPr marL="285750" indent="-285750">
              <a:buFont typeface="Arial" panose="020B0604020202020204" pitchFamily="34" charset="0"/>
              <a:buChar char="•"/>
            </a:pPr>
            <a:endParaRPr lang="en-US" sz="800" dirty="0">
              <a:solidFill>
                <a:schemeClr val="bg1"/>
              </a:solidFill>
            </a:endParaRPr>
          </a:p>
          <a:p>
            <a:pPr marL="285750" indent="-285750">
              <a:buFont typeface="Arial" panose="020B0604020202020204" pitchFamily="34" charset="0"/>
              <a:buChar char="•"/>
            </a:pPr>
            <a:r>
              <a:rPr lang="en-US" dirty="0">
                <a:solidFill>
                  <a:schemeClr val="bg1"/>
                </a:solidFill>
              </a:rPr>
              <a:t>The YMCA is a valuable resource for Kings Mountain along with other not-for-profit organizations in the City</a:t>
            </a:r>
          </a:p>
          <a:p>
            <a:endParaRPr lang="en-US" sz="800" dirty="0">
              <a:solidFill>
                <a:schemeClr val="bg1"/>
              </a:solidFill>
            </a:endParaRPr>
          </a:p>
          <a:p>
            <a:pPr marL="285750" indent="-285750">
              <a:buFont typeface="Arial" panose="020B0604020202020204" pitchFamily="34" charset="0"/>
              <a:buChar char="•"/>
            </a:pPr>
            <a:r>
              <a:rPr lang="en-US" dirty="0">
                <a:solidFill>
                  <a:schemeClr val="bg1"/>
                </a:solidFill>
              </a:rPr>
              <a:t>Patriot Park needs more seasonal events </a:t>
            </a:r>
          </a:p>
          <a:p>
            <a:pPr marL="285750" indent="-285750">
              <a:buFont typeface="Arial" panose="020B0604020202020204" pitchFamily="34" charset="0"/>
              <a:buChar char="•"/>
            </a:pPr>
            <a:endParaRPr lang="en-US" sz="800" dirty="0">
              <a:solidFill>
                <a:schemeClr val="bg1"/>
              </a:solidFill>
            </a:endParaRPr>
          </a:p>
          <a:p>
            <a:pPr marL="285750" indent="-285750">
              <a:buFont typeface="Arial" panose="020B0604020202020204" pitchFamily="34" charset="0"/>
              <a:buChar char="•"/>
            </a:pPr>
            <a:r>
              <a:rPr lang="en-US" b="1" u="sng" dirty="0">
                <a:solidFill>
                  <a:schemeClr val="bg1"/>
                </a:solidFill>
              </a:rPr>
              <a:t>Participants desire more neighborhood parks</a:t>
            </a:r>
            <a:r>
              <a:rPr lang="en-US" dirty="0">
                <a:solidFill>
                  <a:schemeClr val="bg1"/>
                </a:solidFill>
              </a:rPr>
              <a:t>, community center programs for kids and teens</a:t>
            </a:r>
          </a:p>
          <a:p>
            <a:pPr marL="285750" indent="-285750">
              <a:buFont typeface="Arial" panose="020B0604020202020204" pitchFamily="34" charset="0"/>
              <a:buChar char="•"/>
            </a:pPr>
            <a:endParaRPr lang="en-US" sz="800" dirty="0">
              <a:solidFill>
                <a:schemeClr val="bg1"/>
              </a:solidFill>
            </a:endParaRPr>
          </a:p>
          <a:p>
            <a:pPr marL="285750" indent="-285750">
              <a:buFont typeface="Arial" panose="020B0604020202020204" pitchFamily="34" charset="0"/>
              <a:buChar char="•"/>
            </a:pPr>
            <a:r>
              <a:rPr lang="en-US" b="1" u="sng" dirty="0">
                <a:solidFill>
                  <a:schemeClr val="bg1"/>
                </a:solidFill>
              </a:rPr>
              <a:t>Lack of walkable recreation destinations </a:t>
            </a:r>
            <a:r>
              <a:rPr lang="en-US" dirty="0">
                <a:solidFill>
                  <a:schemeClr val="bg1"/>
                </a:solidFill>
              </a:rPr>
              <a:t>hampers access to recreation for many residents</a:t>
            </a:r>
          </a:p>
          <a:p>
            <a:pPr marL="285750" indent="-285750">
              <a:buFont typeface="Arial" panose="020B0604020202020204" pitchFamily="34" charset="0"/>
              <a:buChar char="•"/>
            </a:pPr>
            <a:endParaRPr lang="en-US" sz="800" dirty="0">
              <a:solidFill>
                <a:schemeClr val="bg1"/>
              </a:solidFill>
            </a:endParaRPr>
          </a:p>
          <a:p>
            <a:pPr marL="285750" indent="-285750">
              <a:buFont typeface="Arial" panose="020B0604020202020204" pitchFamily="34" charset="0"/>
              <a:buChar char="•"/>
            </a:pPr>
            <a:r>
              <a:rPr lang="en-US" b="1" u="sng" dirty="0">
                <a:solidFill>
                  <a:schemeClr val="bg1"/>
                </a:solidFill>
              </a:rPr>
              <a:t>Investment in recreation is currently an untapped economic development asset</a:t>
            </a:r>
            <a:r>
              <a:rPr lang="en-US" dirty="0">
                <a:solidFill>
                  <a:schemeClr val="bg1"/>
                </a:solidFill>
              </a:rPr>
              <a:t>.</a:t>
            </a:r>
          </a:p>
          <a:p>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0848FC6A-3AC7-F69F-81F5-0BF71A318FF8}"/>
              </a:ext>
            </a:extLst>
          </p:cNvPr>
          <p:cNvSpPr txBox="1"/>
          <p:nvPr/>
        </p:nvSpPr>
        <p:spPr>
          <a:xfrm>
            <a:off x="6161209" y="1739414"/>
            <a:ext cx="5695941" cy="32624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Kings Mountain needs more athletic fields of all types, along with facilities to host tournaments</a:t>
            </a:r>
          </a:p>
          <a:p>
            <a:pPr marL="285750" indent="-285750">
              <a:buFont typeface="Arial" panose="020B0604020202020204" pitchFamily="34" charset="0"/>
              <a:buChar char="•"/>
            </a:pPr>
            <a:endParaRPr lang="en-US" sz="800" dirty="0">
              <a:solidFill>
                <a:schemeClr val="bg1"/>
              </a:solidFill>
            </a:endParaRPr>
          </a:p>
          <a:p>
            <a:pPr marL="285750" indent="-285750">
              <a:buFont typeface="Arial" panose="020B0604020202020204" pitchFamily="34" charset="0"/>
              <a:buChar char="•"/>
            </a:pPr>
            <a:r>
              <a:rPr lang="en-US" dirty="0">
                <a:solidFill>
                  <a:schemeClr val="bg1"/>
                </a:solidFill>
              </a:rPr>
              <a:t>The public desires additional neighborhood park amenities such as walking paths, playgrounds, non-programmed open spaces, a dog park, neighborhood community centers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9" name="Picture 8" descr="A field with a football goal&#10;&#10;Description automatically generated">
            <a:extLst>
              <a:ext uri="{FF2B5EF4-FFF2-40B4-BE49-F238E27FC236}">
                <a16:creationId xmlns:a16="http://schemas.microsoft.com/office/drawing/2014/main" id="{8CF93575-D344-58F4-C65B-D68F21E4F859}"/>
              </a:ext>
            </a:extLst>
          </p:cNvPr>
          <p:cNvPicPr>
            <a:picLocks noChangeAspect="1"/>
          </p:cNvPicPr>
          <p:nvPr/>
        </p:nvPicPr>
        <p:blipFill rotWithShape="1">
          <a:blip r:embed="rId3">
            <a:extLst>
              <a:ext uri="{28A0092B-C50C-407E-A947-70E740481C1C}">
                <a14:useLocalDpi xmlns:a14="http://schemas.microsoft.com/office/drawing/2010/main" val="0"/>
              </a:ext>
            </a:extLst>
          </a:blip>
          <a:srcRect b="17713"/>
          <a:stretch/>
        </p:blipFill>
        <p:spPr>
          <a:xfrm>
            <a:off x="6561296" y="3971318"/>
            <a:ext cx="5200398" cy="27910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38509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for a mountain resort&#10;&#10;Description automatically generated">
            <a:extLst>
              <a:ext uri="{FF2B5EF4-FFF2-40B4-BE49-F238E27FC236}">
                <a16:creationId xmlns:a16="http://schemas.microsoft.com/office/drawing/2014/main" id="{61DC9F2D-BD63-BD8B-A4CB-98610C3465A7}"/>
              </a:ext>
            </a:extLst>
          </p:cNvPr>
          <p:cNvPicPr>
            <a:picLocks noChangeAspect="1"/>
          </p:cNvPicPr>
          <p:nvPr/>
        </p:nvPicPr>
        <p:blipFill>
          <a:blip r:embed="rId3">
            <a:alphaModFix amt="24000"/>
            <a:extLst>
              <a:ext uri="{28A0092B-C50C-407E-A947-70E740481C1C}">
                <a14:useLocalDpi xmlns:a14="http://schemas.microsoft.com/office/drawing/2010/main" val="0"/>
              </a:ext>
            </a:extLst>
          </a:blip>
          <a:stretch>
            <a:fillRect/>
          </a:stretch>
        </p:blipFill>
        <p:spPr>
          <a:xfrm>
            <a:off x="1508760" y="5473"/>
            <a:ext cx="9436608" cy="6724511"/>
          </a:xfrm>
          <a:prstGeom prst="rect">
            <a:avLst/>
          </a:prstGeom>
          <a:solidFill>
            <a:schemeClr val="bg1"/>
          </a:solidFill>
          <a:effectLst>
            <a:outerShdw blurRad="50800" dist="38100" dir="2700000" algn="tl" rotWithShape="0">
              <a:prstClr val="black">
                <a:alpha val="0"/>
              </a:prstClr>
            </a:outerShdw>
          </a:effectLst>
        </p:spPr>
      </p:pic>
      <p:sp>
        <p:nvSpPr>
          <p:cNvPr id="4" name="Rectangle 3">
            <a:extLst>
              <a:ext uri="{FF2B5EF4-FFF2-40B4-BE49-F238E27FC236}">
                <a16:creationId xmlns:a16="http://schemas.microsoft.com/office/drawing/2014/main" id="{7DCB0A65-EE4B-4072-AD58-7A6C1CE4B0FA}"/>
              </a:ext>
            </a:extLst>
          </p:cNvPr>
          <p:cNvSpPr/>
          <p:nvPr/>
        </p:nvSpPr>
        <p:spPr>
          <a:xfrm>
            <a:off x="0" y="0"/>
            <a:ext cx="12192000" cy="1194099"/>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B64EC6B-74B8-4BD2-92B5-EECD49E5D0F7}"/>
              </a:ext>
            </a:extLst>
          </p:cNvPr>
          <p:cNvSpPr txBox="1">
            <a:spLocks/>
          </p:cNvSpPr>
          <p:nvPr/>
        </p:nvSpPr>
        <p:spPr>
          <a:xfrm>
            <a:off x="301214" y="247725"/>
            <a:ext cx="11137751"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Arial Narrow" panose="020B0606020202030204" pitchFamily="34" charset="0"/>
              </a:rPr>
              <a:t>Highlights from Recommendations</a:t>
            </a:r>
          </a:p>
        </p:txBody>
      </p:sp>
      <p:sp>
        <p:nvSpPr>
          <p:cNvPr id="5" name="TextBox 4">
            <a:extLst>
              <a:ext uri="{FF2B5EF4-FFF2-40B4-BE49-F238E27FC236}">
                <a16:creationId xmlns:a16="http://schemas.microsoft.com/office/drawing/2014/main" id="{32D612F5-DE30-479E-D34D-C466ED8BA457}"/>
              </a:ext>
            </a:extLst>
          </p:cNvPr>
          <p:cNvSpPr txBox="1"/>
          <p:nvPr/>
        </p:nvSpPr>
        <p:spPr>
          <a:xfrm>
            <a:off x="385482" y="1770705"/>
            <a:ext cx="11505304" cy="4568430"/>
          </a:xfrm>
          <a:prstGeom prst="rect">
            <a:avLst/>
          </a:prstGeom>
          <a:noFill/>
        </p:spPr>
        <p:txBody>
          <a:bodyPr wrap="square">
            <a:spAutoFit/>
          </a:bodyPr>
          <a:lstStyle/>
          <a:p>
            <a:pPr marL="0" marR="0" algn="just">
              <a:lnSpc>
                <a:spcPts val="1900"/>
              </a:lnSpc>
              <a:spcBef>
                <a:spcPts val="900"/>
              </a:spcBef>
              <a:spcAft>
                <a:spcPts val="450"/>
              </a:spcAft>
              <a:tabLst>
                <a:tab pos="698500" algn="l"/>
                <a:tab pos="1155700" algn="l"/>
                <a:tab pos="2743200" algn="l"/>
              </a:tabLst>
            </a:pPr>
            <a:r>
              <a:rPr lang="en-US" sz="2800" b="1" dirty="0">
                <a:solidFill>
                  <a:schemeClr val="tx2">
                    <a:lumMod val="50000"/>
                  </a:schemeClr>
                </a:solidFill>
                <a:effectLst/>
                <a:latin typeface="Aptos" panose="020B0004020202020204" pitchFamily="34" charset="0"/>
                <a:ea typeface="Calibri" panose="020F0502020204030204" pitchFamily="34" charset="0"/>
              </a:rPr>
              <a:t>Top 10 Recommendations </a:t>
            </a:r>
            <a:endParaRPr lang="en-US" sz="2800" dirty="0">
              <a:solidFill>
                <a:schemeClr val="tx2">
                  <a:lumMod val="50000"/>
                </a:schemeClr>
              </a:solidFill>
              <a:effectLst/>
              <a:latin typeface="Arial" panose="020B0604020202020204" pitchFamily="34" charset="0"/>
              <a:ea typeface="Calibri" panose="020F0502020204030204" pitchFamily="34" charset="0"/>
            </a:endParaRPr>
          </a:p>
          <a:p>
            <a:pPr marL="0" marR="0" algn="just">
              <a:lnSpc>
                <a:spcPts val="1900"/>
              </a:lnSpc>
              <a:spcBef>
                <a:spcPts val="900"/>
              </a:spcBef>
              <a:spcAft>
                <a:spcPts val="450"/>
              </a:spcAft>
              <a:tabLst>
                <a:tab pos="698500" algn="l"/>
                <a:tab pos="1155700" algn="l"/>
                <a:tab pos="2743200" algn="l"/>
              </a:tabLst>
            </a:pPr>
            <a:r>
              <a:rPr lang="en-US" sz="1800" b="1" dirty="0">
                <a:solidFill>
                  <a:schemeClr val="tx2">
                    <a:lumMod val="50000"/>
                  </a:schemeClr>
                </a:solidFill>
                <a:effectLst/>
                <a:latin typeface="Aptos" panose="020B0004020202020204" pitchFamily="34" charset="0"/>
                <a:ea typeface="Calibri" panose="020F0502020204030204" pitchFamily="34" charset="0"/>
              </a:rPr>
              <a:t>1. Re-establish Parks &amp; Recreation Department </a:t>
            </a:r>
            <a:endParaRPr lang="en-US" sz="1800" b="1" dirty="0">
              <a:solidFill>
                <a:schemeClr val="tx2">
                  <a:lumMod val="50000"/>
                </a:schemeClr>
              </a:solidFill>
              <a:effectLst/>
              <a:latin typeface="Arial" panose="020B0604020202020204" pitchFamily="34" charset="0"/>
              <a:ea typeface="Calibri" panose="020F0502020204030204" pitchFamily="34" charset="0"/>
            </a:endParaRPr>
          </a:p>
          <a:p>
            <a:pPr marL="0" marR="0" algn="just">
              <a:lnSpc>
                <a:spcPts val="1900"/>
              </a:lnSpc>
              <a:spcBef>
                <a:spcPts val="900"/>
              </a:spcBef>
              <a:spcAft>
                <a:spcPts val="450"/>
              </a:spcAft>
              <a:tabLst>
                <a:tab pos="698500" algn="l"/>
                <a:tab pos="1155700" algn="l"/>
                <a:tab pos="2743200" algn="l"/>
              </a:tabLst>
            </a:pPr>
            <a:r>
              <a:rPr lang="en-US" sz="1800" b="1" dirty="0">
                <a:solidFill>
                  <a:schemeClr val="tx2">
                    <a:lumMod val="50000"/>
                  </a:schemeClr>
                </a:solidFill>
                <a:effectLst/>
                <a:latin typeface="Aptos" panose="020B0004020202020204" pitchFamily="34" charset="0"/>
                <a:ea typeface="Calibri" panose="020F0502020204030204" pitchFamily="34" charset="0"/>
              </a:rPr>
              <a:t>2. National Recreation &amp; Parks Association (NRPA) Agency Accreditation</a:t>
            </a:r>
            <a:endParaRPr lang="en-US" sz="1800" b="1" dirty="0">
              <a:solidFill>
                <a:schemeClr val="tx2">
                  <a:lumMod val="50000"/>
                </a:schemeClr>
              </a:solidFill>
              <a:effectLst/>
              <a:latin typeface="Arial" panose="020B0604020202020204" pitchFamily="34" charset="0"/>
              <a:ea typeface="Calibri" panose="020F0502020204030204" pitchFamily="34" charset="0"/>
            </a:endParaRPr>
          </a:p>
          <a:p>
            <a:pPr marL="0" marR="0" algn="just">
              <a:lnSpc>
                <a:spcPts val="1900"/>
              </a:lnSpc>
              <a:spcBef>
                <a:spcPts val="900"/>
              </a:spcBef>
              <a:spcAft>
                <a:spcPts val="450"/>
              </a:spcAft>
              <a:tabLst>
                <a:tab pos="698500" algn="l"/>
                <a:tab pos="1155700" algn="l"/>
                <a:tab pos="2743200" algn="l"/>
              </a:tabLst>
            </a:pPr>
            <a:r>
              <a:rPr lang="en-US" sz="1800" b="1" dirty="0">
                <a:solidFill>
                  <a:schemeClr val="tx2">
                    <a:lumMod val="50000"/>
                  </a:schemeClr>
                </a:solidFill>
                <a:effectLst/>
                <a:latin typeface="Aptos" panose="020B0004020202020204" pitchFamily="34" charset="0"/>
                <a:ea typeface="Calibri" panose="020F0502020204030204" pitchFamily="34" charset="0"/>
              </a:rPr>
              <a:t>3. Existing Facility Improvements &amp; Maintenance (Davidson, Moss Lake, Ramseur, Thombs, etc.) </a:t>
            </a:r>
            <a:endParaRPr lang="en-US" sz="1800" b="1" dirty="0">
              <a:solidFill>
                <a:schemeClr val="tx2">
                  <a:lumMod val="50000"/>
                </a:schemeClr>
              </a:solidFill>
              <a:effectLst/>
              <a:latin typeface="Arial" panose="020B0604020202020204" pitchFamily="34" charset="0"/>
              <a:ea typeface="Calibri" panose="020F0502020204030204" pitchFamily="34" charset="0"/>
            </a:endParaRPr>
          </a:p>
          <a:p>
            <a:pPr marL="0" marR="0" algn="just">
              <a:lnSpc>
                <a:spcPts val="1900"/>
              </a:lnSpc>
              <a:spcBef>
                <a:spcPts val="900"/>
              </a:spcBef>
              <a:spcAft>
                <a:spcPts val="450"/>
              </a:spcAft>
              <a:tabLst>
                <a:tab pos="698500" algn="l"/>
                <a:tab pos="1155700" algn="l"/>
                <a:tab pos="2743200" algn="l"/>
              </a:tabLst>
            </a:pPr>
            <a:r>
              <a:rPr lang="en-US" sz="1800" b="1" dirty="0">
                <a:solidFill>
                  <a:schemeClr val="tx2">
                    <a:lumMod val="50000"/>
                  </a:schemeClr>
                </a:solidFill>
                <a:effectLst/>
                <a:latin typeface="Aptos" panose="020B0004020202020204" pitchFamily="34" charset="0"/>
                <a:ea typeface="Calibri" panose="020F0502020204030204" pitchFamily="34" charset="0"/>
              </a:rPr>
              <a:t>4. New Facility Planning &amp; Development (Multi-Sport Complex, Neighborhood Park, Farmer’s Market, etc.)</a:t>
            </a:r>
            <a:endParaRPr lang="en-US" sz="1800" b="1" dirty="0">
              <a:solidFill>
                <a:schemeClr val="tx2">
                  <a:lumMod val="50000"/>
                </a:schemeClr>
              </a:solidFill>
              <a:effectLst/>
              <a:latin typeface="Arial" panose="020B0604020202020204" pitchFamily="34" charset="0"/>
              <a:ea typeface="Calibri" panose="020F0502020204030204" pitchFamily="34" charset="0"/>
            </a:endParaRPr>
          </a:p>
          <a:p>
            <a:pPr marL="0" marR="0" algn="just">
              <a:lnSpc>
                <a:spcPts val="1900"/>
              </a:lnSpc>
              <a:spcBef>
                <a:spcPts val="900"/>
              </a:spcBef>
              <a:spcAft>
                <a:spcPts val="450"/>
              </a:spcAft>
              <a:tabLst>
                <a:tab pos="698500" algn="l"/>
                <a:tab pos="1155700" algn="l"/>
                <a:tab pos="2743200" algn="l"/>
              </a:tabLst>
            </a:pPr>
            <a:r>
              <a:rPr lang="en-US" sz="1800" b="1" dirty="0">
                <a:solidFill>
                  <a:schemeClr val="tx2">
                    <a:lumMod val="50000"/>
                  </a:schemeClr>
                </a:solidFill>
                <a:effectLst/>
                <a:latin typeface="Aptos" panose="020B0004020202020204" pitchFamily="34" charset="0"/>
                <a:ea typeface="Calibri" panose="020F0502020204030204" pitchFamily="34" charset="0"/>
              </a:rPr>
              <a:t>5. Walkable Communities &amp; Greenways / Multiuse Trails </a:t>
            </a:r>
            <a:endParaRPr lang="en-US" sz="1800" b="1" dirty="0">
              <a:solidFill>
                <a:schemeClr val="tx2">
                  <a:lumMod val="50000"/>
                </a:schemeClr>
              </a:solidFill>
              <a:effectLst/>
              <a:latin typeface="Arial" panose="020B0604020202020204" pitchFamily="34" charset="0"/>
              <a:ea typeface="Calibri" panose="020F0502020204030204" pitchFamily="34" charset="0"/>
            </a:endParaRPr>
          </a:p>
          <a:p>
            <a:pPr marL="0" marR="0" algn="just">
              <a:lnSpc>
                <a:spcPts val="1900"/>
              </a:lnSpc>
              <a:spcBef>
                <a:spcPts val="900"/>
              </a:spcBef>
              <a:spcAft>
                <a:spcPts val="450"/>
              </a:spcAft>
              <a:tabLst>
                <a:tab pos="698500" algn="l"/>
                <a:tab pos="1155700" algn="l"/>
                <a:tab pos="2743200" algn="l"/>
              </a:tabLst>
            </a:pPr>
            <a:r>
              <a:rPr lang="en-US" sz="1800" b="1" dirty="0">
                <a:solidFill>
                  <a:schemeClr val="tx2">
                    <a:lumMod val="50000"/>
                  </a:schemeClr>
                </a:solidFill>
                <a:effectLst/>
                <a:latin typeface="Aptos" panose="020B0004020202020204" pitchFamily="34" charset="0"/>
                <a:ea typeface="Calibri" panose="020F0502020204030204" pitchFamily="34" charset="0"/>
              </a:rPr>
              <a:t>6. Expansion of Programs and Classes </a:t>
            </a:r>
            <a:endParaRPr lang="en-US" sz="1800" b="1" dirty="0">
              <a:solidFill>
                <a:schemeClr val="tx2">
                  <a:lumMod val="50000"/>
                </a:schemeClr>
              </a:solidFill>
              <a:effectLst/>
              <a:latin typeface="Arial" panose="020B0604020202020204" pitchFamily="34" charset="0"/>
              <a:ea typeface="Calibri" panose="020F0502020204030204" pitchFamily="34" charset="0"/>
            </a:endParaRPr>
          </a:p>
          <a:p>
            <a:pPr marL="0" marR="0" algn="just">
              <a:lnSpc>
                <a:spcPts val="1900"/>
              </a:lnSpc>
              <a:spcBef>
                <a:spcPts val="900"/>
              </a:spcBef>
              <a:spcAft>
                <a:spcPts val="450"/>
              </a:spcAft>
              <a:tabLst>
                <a:tab pos="698500" algn="l"/>
                <a:tab pos="1155700" algn="l"/>
                <a:tab pos="2743200" algn="l"/>
              </a:tabLst>
            </a:pPr>
            <a:r>
              <a:rPr lang="en-US" sz="1800" b="1" dirty="0">
                <a:solidFill>
                  <a:schemeClr val="tx2">
                    <a:lumMod val="50000"/>
                  </a:schemeClr>
                </a:solidFill>
                <a:effectLst/>
                <a:latin typeface="Aptos" panose="020B0004020202020204" pitchFamily="34" charset="0"/>
                <a:ea typeface="Calibri" panose="020F0502020204030204" pitchFamily="34" charset="0"/>
              </a:rPr>
              <a:t>7. Partnership Granting and Evaluation Process</a:t>
            </a:r>
            <a:endParaRPr lang="en-US" sz="1800" b="1" dirty="0">
              <a:solidFill>
                <a:schemeClr val="tx2">
                  <a:lumMod val="50000"/>
                </a:schemeClr>
              </a:solidFill>
              <a:effectLst/>
              <a:latin typeface="Arial" panose="020B0604020202020204" pitchFamily="34" charset="0"/>
              <a:ea typeface="Calibri" panose="020F0502020204030204" pitchFamily="34" charset="0"/>
            </a:endParaRPr>
          </a:p>
          <a:p>
            <a:pPr marL="0" marR="0" algn="just">
              <a:lnSpc>
                <a:spcPts val="1900"/>
              </a:lnSpc>
              <a:spcBef>
                <a:spcPts val="900"/>
              </a:spcBef>
              <a:spcAft>
                <a:spcPts val="450"/>
              </a:spcAft>
              <a:tabLst>
                <a:tab pos="698500" algn="l"/>
                <a:tab pos="1155700" algn="l"/>
                <a:tab pos="2743200" algn="l"/>
              </a:tabLst>
            </a:pPr>
            <a:r>
              <a:rPr lang="en-US" sz="1800" b="1" dirty="0">
                <a:solidFill>
                  <a:schemeClr val="tx2">
                    <a:lumMod val="50000"/>
                  </a:schemeClr>
                </a:solidFill>
                <a:effectLst/>
                <a:latin typeface="Aptos" panose="020B0004020202020204" pitchFamily="34" charset="0"/>
                <a:ea typeface="Calibri" panose="020F0502020204030204" pitchFamily="34" charset="0"/>
              </a:rPr>
              <a:t>8. Partnership Agreements Updated</a:t>
            </a:r>
            <a:endParaRPr lang="en-US" sz="1800" b="1" dirty="0">
              <a:solidFill>
                <a:schemeClr val="tx2">
                  <a:lumMod val="50000"/>
                </a:schemeClr>
              </a:solidFill>
              <a:effectLst/>
              <a:latin typeface="Arial" panose="020B0604020202020204" pitchFamily="34" charset="0"/>
              <a:ea typeface="Calibri" panose="020F0502020204030204" pitchFamily="34" charset="0"/>
            </a:endParaRPr>
          </a:p>
          <a:p>
            <a:pPr marL="0" marR="0" algn="just">
              <a:lnSpc>
                <a:spcPts val="1900"/>
              </a:lnSpc>
              <a:spcBef>
                <a:spcPts val="900"/>
              </a:spcBef>
              <a:spcAft>
                <a:spcPts val="450"/>
              </a:spcAft>
              <a:tabLst>
                <a:tab pos="698500" algn="l"/>
                <a:tab pos="1155700" algn="l"/>
                <a:tab pos="2743200" algn="l"/>
              </a:tabLst>
            </a:pPr>
            <a:r>
              <a:rPr lang="en-US" sz="1800" b="1" dirty="0">
                <a:solidFill>
                  <a:schemeClr val="tx2">
                    <a:lumMod val="50000"/>
                  </a:schemeClr>
                </a:solidFill>
                <a:effectLst/>
                <a:latin typeface="Aptos" panose="020B0004020202020204" pitchFamily="34" charset="0"/>
                <a:ea typeface="Calibri" panose="020F0502020204030204" pitchFamily="34" charset="0"/>
              </a:rPr>
              <a:t>9. Parks Department to Incorporate Current City Marketing and Branding</a:t>
            </a:r>
            <a:endParaRPr lang="en-US" sz="1800" b="1" dirty="0">
              <a:solidFill>
                <a:schemeClr val="tx2">
                  <a:lumMod val="50000"/>
                </a:schemeClr>
              </a:solidFill>
              <a:effectLst/>
              <a:latin typeface="Arial" panose="020B0604020202020204" pitchFamily="34" charset="0"/>
              <a:ea typeface="Calibri" panose="020F0502020204030204" pitchFamily="34" charset="0"/>
            </a:endParaRPr>
          </a:p>
          <a:p>
            <a:pPr marL="0" marR="0" algn="just">
              <a:lnSpc>
                <a:spcPts val="1900"/>
              </a:lnSpc>
              <a:spcBef>
                <a:spcPts val="900"/>
              </a:spcBef>
              <a:spcAft>
                <a:spcPts val="450"/>
              </a:spcAft>
              <a:tabLst>
                <a:tab pos="698500" algn="l"/>
                <a:tab pos="1155700" algn="l"/>
                <a:tab pos="2743200" algn="l"/>
              </a:tabLst>
            </a:pPr>
            <a:r>
              <a:rPr lang="en-US" sz="1800" b="1" dirty="0">
                <a:solidFill>
                  <a:schemeClr val="tx2">
                    <a:lumMod val="50000"/>
                  </a:schemeClr>
                </a:solidFill>
                <a:effectLst/>
                <a:latin typeface="Aptos" panose="020B0004020202020204" pitchFamily="34" charset="0"/>
                <a:ea typeface="Calibri" panose="020F0502020204030204" pitchFamily="34" charset="0"/>
              </a:rPr>
              <a:t>10. Intergovernmental Cooperation</a:t>
            </a:r>
            <a:endParaRPr lang="en-US" sz="1800" b="1" dirty="0">
              <a:solidFill>
                <a:schemeClr val="tx2">
                  <a:lumMod val="50000"/>
                </a:schemeClr>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406303284"/>
      </p:ext>
    </p:extLst>
  </p:cSld>
  <p:clrMapOvr>
    <a:masterClrMapping/>
  </p:clrMapOvr>
  <mc:AlternateContent xmlns:mc="http://schemas.openxmlformats.org/markup-compatibility/2006" xmlns:p14="http://schemas.microsoft.com/office/powerpoint/2010/main">
    <mc:Choice Requires="p14">
      <p:transition spd="slow" p14:dur="2000" advTm="34008"/>
    </mc:Choice>
    <mc:Fallback xmlns="">
      <p:transition spd="slow" advTm="3400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CB0A65-EE4B-4072-AD58-7A6C1CE4B0FA}"/>
              </a:ext>
            </a:extLst>
          </p:cNvPr>
          <p:cNvSpPr/>
          <p:nvPr/>
        </p:nvSpPr>
        <p:spPr>
          <a:xfrm>
            <a:off x="-1" y="0"/>
            <a:ext cx="12192001" cy="6858000"/>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DB64EC6B-74B8-4BD2-92B5-EECD49E5D0F7}"/>
              </a:ext>
            </a:extLst>
          </p:cNvPr>
          <p:cNvSpPr txBox="1">
            <a:spLocks/>
          </p:cNvSpPr>
          <p:nvPr/>
        </p:nvSpPr>
        <p:spPr>
          <a:xfrm>
            <a:off x="168394" y="185582"/>
            <a:ext cx="8624047" cy="9418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400" dirty="0">
                <a:solidFill>
                  <a:prstClr val="white"/>
                </a:solidFill>
                <a:latin typeface="Arial Narrow" panose="020B0606020202030204" pitchFamily="34" charset="0"/>
              </a:rPr>
              <a:t>Existing conditions</a:t>
            </a:r>
            <a:endParaRPr kumimoji="0" lang="en-US" sz="54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endParaRPr>
          </a:p>
        </p:txBody>
      </p:sp>
      <p:sp>
        <p:nvSpPr>
          <p:cNvPr id="6" name="TextBox 5">
            <a:extLst>
              <a:ext uri="{FF2B5EF4-FFF2-40B4-BE49-F238E27FC236}">
                <a16:creationId xmlns:a16="http://schemas.microsoft.com/office/drawing/2014/main" id="{D5BFDF44-DA62-7302-5321-0A354FB75FE1}"/>
              </a:ext>
            </a:extLst>
          </p:cNvPr>
          <p:cNvSpPr txBox="1"/>
          <p:nvPr/>
        </p:nvSpPr>
        <p:spPr>
          <a:xfrm>
            <a:off x="89599" y="1223629"/>
            <a:ext cx="4955293"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Kings Mountain’s population is growing</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Two significant drivers of growth:  Mining and the Two Kings Casino</a:t>
            </a:r>
          </a:p>
          <a:p>
            <a:endParaRPr lang="en-US" dirty="0"/>
          </a:p>
          <a:p>
            <a:pPr marL="285750" indent="-285750">
              <a:buFont typeface="Arial" panose="020B0604020202020204" pitchFamily="34" charset="0"/>
              <a:buChar char="•"/>
            </a:pPr>
            <a:r>
              <a:rPr lang="en-US" dirty="0">
                <a:solidFill>
                  <a:schemeClr val="bg1"/>
                </a:solidFill>
              </a:rPr>
              <a:t>Limited number of recreation facilities and programs to serve this growing population</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16E41159-D2B2-08CE-771A-360C4AF3D54B}"/>
              </a:ext>
            </a:extLst>
          </p:cNvPr>
          <p:cNvPicPr>
            <a:picLocks noChangeAspect="1"/>
          </p:cNvPicPr>
          <p:nvPr/>
        </p:nvPicPr>
        <p:blipFill rotWithShape="1">
          <a:blip r:embed="rId3">
            <a:extLst>
              <a:ext uri="{28A0092B-C50C-407E-A947-70E740481C1C}">
                <a14:useLocalDpi xmlns:a14="http://schemas.microsoft.com/office/drawing/2010/main" val="0"/>
              </a:ext>
            </a:extLst>
          </a:blip>
          <a:srcRect t="1925" b="1971"/>
          <a:stretch/>
        </p:blipFill>
        <p:spPr>
          <a:xfrm>
            <a:off x="5084794" y="98612"/>
            <a:ext cx="6907487" cy="4741721"/>
          </a:xfrm>
          <a:prstGeom prst="rect">
            <a:avLst/>
          </a:prstGeom>
        </p:spPr>
      </p:pic>
      <p:pic>
        <p:nvPicPr>
          <p:cNvPr id="10" name="Picture 9">
            <a:extLst>
              <a:ext uri="{FF2B5EF4-FFF2-40B4-BE49-F238E27FC236}">
                <a16:creationId xmlns:a16="http://schemas.microsoft.com/office/drawing/2014/main" id="{00905887-6FAC-C029-6562-3DA50B1B3C80}"/>
              </a:ext>
            </a:extLst>
          </p:cNvPr>
          <p:cNvPicPr>
            <a:picLocks noChangeAspect="1"/>
          </p:cNvPicPr>
          <p:nvPr/>
        </p:nvPicPr>
        <p:blipFill>
          <a:blip r:embed="rId4"/>
          <a:stretch>
            <a:fillRect/>
          </a:stretch>
        </p:blipFill>
        <p:spPr>
          <a:xfrm>
            <a:off x="425651" y="3721215"/>
            <a:ext cx="4086011" cy="2133785"/>
          </a:xfrm>
          <a:prstGeom prst="rect">
            <a:avLst/>
          </a:prstGeom>
        </p:spPr>
      </p:pic>
      <p:sp>
        <p:nvSpPr>
          <p:cNvPr id="11" name="Rectangle 10">
            <a:extLst>
              <a:ext uri="{FF2B5EF4-FFF2-40B4-BE49-F238E27FC236}">
                <a16:creationId xmlns:a16="http://schemas.microsoft.com/office/drawing/2014/main" id="{E60AD95D-E344-19D5-4783-0C780CAC8AED}"/>
              </a:ext>
            </a:extLst>
          </p:cNvPr>
          <p:cNvSpPr/>
          <p:nvPr/>
        </p:nvSpPr>
        <p:spPr>
          <a:xfrm>
            <a:off x="860142" y="5907389"/>
            <a:ext cx="3217027" cy="6035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Population projections using NCOSBM Growth rates</a:t>
            </a:r>
          </a:p>
        </p:txBody>
      </p:sp>
      <p:pic>
        <p:nvPicPr>
          <p:cNvPr id="15" name="Picture 14">
            <a:extLst>
              <a:ext uri="{FF2B5EF4-FFF2-40B4-BE49-F238E27FC236}">
                <a16:creationId xmlns:a16="http://schemas.microsoft.com/office/drawing/2014/main" id="{DADE0798-9995-5BA2-B4E7-FDCD81C625B4}"/>
              </a:ext>
            </a:extLst>
          </p:cNvPr>
          <p:cNvPicPr>
            <a:picLocks noChangeAspect="1"/>
          </p:cNvPicPr>
          <p:nvPr/>
        </p:nvPicPr>
        <p:blipFill>
          <a:blip r:embed="rId5"/>
          <a:stretch>
            <a:fillRect/>
          </a:stretch>
        </p:blipFill>
        <p:spPr>
          <a:xfrm>
            <a:off x="4597519" y="5025915"/>
            <a:ext cx="7508623" cy="1646503"/>
          </a:xfrm>
          <a:prstGeom prst="rect">
            <a:avLst/>
          </a:prstGeom>
        </p:spPr>
      </p:pic>
      <p:pic>
        <p:nvPicPr>
          <p:cNvPr id="5" name="Picture 4" descr="A logo for a mountain resort&#10;&#10;Description automatically generated">
            <a:extLst>
              <a:ext uri="{FF2B5EF4-FFF2-40B4-BE49-F238E27FC236}">
                <a16:creationId xmlns:a16="http://schemas.microsoft.com/office/drawing/2014/main" id="{37986C51-1F43-E9EF-5413-BBEE5036B6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6420" y="292671"/>
            <a:ext cx="809580" cy="576906"/>
          </a:xfrm>
          <a:prstGeom prst="rect">
            <a:avLst/>
          </a:prstGeom>
        </p:spPr>
      </p:pic>
    </p:spTree>
    <p:extLst>
      <p:ext uri="{BB962C8B-B14F-4D97-AF65-F5344CB8AC3E}">
        <p14:creationId xmlns:p14="http://schemas.microsoft.com/office/powerpoint/2010/main" val="2688990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BC7B9F-B4FD-11B3-4448-0E1631B737B9}"/>
              </a:ext>
            </a:extLst>
          </p:cNvPr>
          <p:cNvSpPr/>
          <p:nvPr/>
        </p:nvSpPr>
        <p:spPr>
          <a:xfrm>
            <a:off x="0" y="1"/>
            <a:ext cx="12192000" cy="6858000"/>
          </a:xfrm>
          <a:prstGeom prst="rect">
            <a:avLst/>
          </a:prstGeom>
          <a:solidFill>
            <a:srgbClr val="B4C7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p of a planet&#10;&#10;Description automatically generated">
            <a:extLst>
              <a:ext uri="{FF2B5EF4-FFF2-40B4-BE49-F238E27FC236}">
                <a16:creationId xmlns:a16="http://schemas.microsoft.com/office/drawing/2014/main" id="{E6232451-D32E-7998-C450-50896A09C0F4}"/>
              </a:ext>
            </a:extLst>
          </p:cNvPr>
          <p:cNvPicPr>
            <a:picLocks noChangeAspect="1"/>
          </p:cNvPicPr>
          <p:nvPr/>
        </p:nvPicPr>
        <p:blipFill rotWithShape="1">
          <a:blip r:embed="rId3">
            <a:extLst>
              <a:ext uri="{28A0092B-C50C-407E-A947-70E740481C1C}">
                <a14:useLocalDpi xmlns:a14="http://schemas.microsoft.com/office/drawing/2010/main" val="0"/>
              </a:ext>
            </a:extLst>
          </a:blip>
          <a:srcRect l="-1" r="651"/>
          <a:stretch/>
        </p:blipFill>
        <p:spPr>
          <a:xfrm>
            <a:off x="1149790" y="14432"/>
            <a:ext cx="10118845" cy="6843568"/>
          </a:xfrm>
          <a:prstGeom prst="rect">
            <a:avLst/>
          </a:prstGeom>
          <a:solidFill>
            <a:schemeClr val="bg1"/>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49907800"/>
      </p:ext>
    </p:extLst>
  </p:cSld>
  <p:clrMapOvr>
    <a:masterClrMapping/>
  </p:clrMapOvr>
  <mc:AlternateContent xmlns:mc="http://schemas.openxmlformats.org/markup-compatibility/2006" xmlns:p14="http://schemas.microsoft.com/office/powerpoint/2010/main">
    <mc:Choice Requires="p14">
      <p:transition spd="slow" p14:dur="2000" advTm="34008"/>
    </mc:Choice>
    <mc:Fallback xmlns="">
      <p:transition spd="slow" advTm="3400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BC7B9F-B4FD-11B3-4448-0E1631B737B9}"/>
              </a:ext>
            </a:extLst>
          </p:cNvPr>
          <p:cNvSpPr/>
          <p:nvPr/>
        </p:nvSpPr>
        <p:spPr>
          <a:xfrm>
            <a:off x="0" y="1194099"/>
            <a:ext cx="12192000" cy="5663901"/>
          </a:xfrm>
          <a:prstGeom prst="rect">
            <a:avLst/>
          </a:prstGeom>
          <a:solidFill>
            <a:srgbClr val="B4C7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CB0A65-EE4B-4072-AD58-7A6C1CE4B0FA}"/>
              </a:ext>
            </a:extLst>
          </p:cNvPr>
          <p:cNvSpPr/>
          <p:nvPr/>
        </p:nvSpPr>
        <p:spPr>
          <a:xfrm>
            <a:off x="0" y="0"/>
            <a:ext cx="12192000" cy="1194099"/>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B64EC6B-74B8-4BD2-92B5-EECD49E5D0F7}"/>
              </a:ext>
            </a:extLst>
          </p:cNvPr>
          <p:cNvSpPr txBox="1">
            <a:spLocks/>
          </p:cNvSpPr>
          <p:nvPr/>
        </p:nvSpPr>
        <p:spPr>
          <a:xfrm>
            <a:off x="301214" y="247725"/>
            <a:ext cx="8624047"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Arial Narrow" panose="020B0606020202030204" pitchFamily="34" charset="0"/>
              </a:rPr>
              <a:t>Recommendations</a:t>
            </a:r>
          </a:p>
        </p:txBody>
      </p:sp>
      <p:pic>
        <p:nvPicPr>
          <p:cNvPr id="6" name="Picture 5" descr="A bench in a park&#10;&#10;Description automatically generated">
            <a:extLst>
              <a:ext uri="{FF2B5EF4-FFF2-40B4-BE49-F238E27FC236}">
                <a16:creationId xmlns:a16="http://schemas.microsoft.com/office/drawing/2014/main" id="{B4630701-49E8-F868-ACDA-613C79A23EDD}"/>
              </a:ext>
            </a:extLst>
          </p:cNvPr>
          <p:cNvPicPr>
            <a:picLocks noChangeAspect="1"/>
          </p:cNvPicPr>
          <p:nvPr/>
        </p:nvPicPr>
        <p:blipFill rotWithShape="1">
          <a:blip r:embed="rId3">
            <a:extLst>
              <a:ext uri="{28A0092B-C50C-407E-A947-70E740481C1C}">
                <a14:useLocalDpi xmlns:a14="http://schemas.microsoft.com/office/drawing/2010/main" val="0"/>
              </a:ext>
            </a:extLst>
          </a:blip>
          <a:srcRect b="15558"/>
          <a:stretch/>
        </p:blipFill>
        <p:spPr>
          <a:xfrm flipH="1">
            <a:off x="4720488" y="1246955"/>
            <a:ext cx="7428522" cy="5484811"/>
          </a:xfrm>
          <a:prstGeom prst="rect">
            <a:avLst/>
          </a:prstGeom>
        </p:spPr>
      </p:pic>
      <p:graphicFrame>
        <p:nvGraphicFramePr>
          <p:cNvPr id="7" name="Table 6">
            <a:extLst>
              <a:ext uri="{FF2B5EF4-FFF2-40B4-BE49-F238E27FC236}">
                <a16:creationId xmlns:a16="http://schemas.microsoft.com/office/drawing/2014/main" id="{9D931C71-AEA0-FF71-1DE9-7B58AF4E25D5}"/>
              </a:ext>
            </a:extLst>
          </p:cNvPr>
          <p:cNvGraphicFramePr>
            <a:graphicFrameLocks noGrp="1"/>
          </p:cNvGraphicFramePr>
          <p:nvPr>
            <p:extLst>
              <p:ext uri="{D42A27DB-BD31-4B8C-83A1-F6EECF244321}">
                <p14:modId xmlns:p14="http://schemas.microsoft.com/office/powerpoint/2010/main" val="3054298170"/>
              </p:ext>
            </p:extLst>
          </p:nvPr>
        </p:nvGraphicFramePr>
        <p:xfrm>
          <a:off x="135905" y="1277806"/>
          <a:ext cx="4448678" cy="5429194"/>
        </p:xfrm>
        <a:graphic>
          <a:graphicData uri="http://schemas.openxmlformats.org/drawingml/2006/table">
            <a:tbl>
              <a:tblPr firstRow="1" bandRow="1">
                <a:effectLst>
                  <a:outerShdw blurRad="50800" dist="76200" dir="2700000" algn="tl" rotWithShape="0">
                    <a:prstClr val="black">
                      <a:alpha val="40000"/>
                    </a:prstClr>
                  </a:outerShdw>
                </a:effectLst>
                <a:tableStyleId>{5C22544A-7EE6-4342-B048-85BDC9FD1C3A}</a:tableStyleId>
              </a:tblPr>
              <a:tblGrid>
                <a:gridCol w="2224339">
                  <a:extLst>
                    <a:ext uri="{9D8B030D-6E8A-4147-A177-3AD203B41FA5}">
                      <a16:colId xmlns:a16="http://schemas.microsoft.com/office/drawing/2014/main" val="2575566544"/>
                    </a:ext>
                  </a:extLst>
                </a:gridCol>
                <a:gridCol w="2224339">
                  <a:extLst>
                    <a:ext uri="{9D8B030D-6E8A-4147-A177-3AD203B41FA5}">
                      <a16:colId xmlns:a16="http://schemas.microsoft.com/office/drawing/2014/main" val="2156860007"/>
                    </a:ext>
                  </a:extLst>
                </a:gridCol>
              </a:tblGrid>
              <a:tr h="883888">
                <a:tc gridSpan="2">
                  <a:txBody>
                    <a:bodyPr/>
                    <a:lstStyle/>
                    <a:p>
                      <a:pPr algn="ctr"/>
                      <a:r>
                        <a:rPr lang="en-US" dirty="0"/>
                        <a:t>Strategic Organizational Needs</a:t>
                      </a:r>
                    </a:p>
                  </a:txBody>
                  <a:tcPr>
                    <a:solidFill>
                      <a:srgbClr val="304B73"/>
                    </a:solidFill>
                  </a:tcPr>
                </a:tc>
                <a:tc hMerge="1">
                  <a:txBody>
                    <a:bodyPr/>
                    <a:lstStyle/>
                    <a:p>
                      <a:endParaRPr lang="en-US" dirty="0"/>
                    </a:p>
                  </a:txBody>
                  <a:tcPr/>
                </a:tc>
                <a:extLst>
                  <a:ext uri="{0D108BD9-81ED-4DB2-BD59-A6C34878D82A}">
                    <a16:rowId xmlns:a16="http://schemas.microsoft.com/office/drawing/2014/main" val="2909518261"/>
                  </a:ext>
                </a:extLst>
              </a:tr>
              <a:tr h="883888">
                <a:tc>
                  <a:txBody>
                    <a:bodyPr/>
                    <a:lstStyle/>
                    <a:p>
                      <a:r>
                        <a:rPr lang="en-US" sz="1600" dirty="0"/>
                        <a:t>Re-establish a parks and recreation department </a:t>
                      </a:r>
                    </a:p>
                  </a:txBody>
                  <a:tcPr/>
                </a:tc>
                <a:tc>
                  <a:txBody>
                    <a:bodyPr/>
                    <a:lstStyle/>
                    <a:p>
                      <a:r>
                        <a:rPr lang="en-US" sz="1600" dirty="0"/>
                        <a:t>Expand recreation programs and classes</a:t>
                      </a:r>
                    </a:p>
                  </a:txBody>
                  <a:tcPr/>
                </a:tc>
                <a:extLst>
                  <a:ext uri="{0D108BD9-81ED-4DB2-BD59-A6C34878D82A}">
                    <a16:rowId xmlns:a16="http://schemas.microsoft.com/office/drawing/2014/main" val="2160111079"/>
                  </a:ext>
                </a:extLst>
              </a:tr>
              <a:tr h="1040790">
                <a:tc>
                  <a:txBody>
                    <a:bodyPr/>
                    <a:lstStyle/>
                    <a:p>
                      <a:r>
                        <a:rPr lang="en-US" sz="1600" dirty="0"/>
                        <a:t>National parks and recreation  agency accreditation</a:t>
                      </a:r>
                    </a:p>
                  </a:txBody>
                  <a:tcPr/>
                </a:tc>
                <a:tc>
                  <a:txBody>
                    <a:bodyPr/>
                    <a:lstStyle/>
                    <a:p>
                      <a:r>
                        <a:rPr lang="en-US" sz="1600" dirty="0"/>
                        <a:t>Partnership granting and evaluation process improvements</a:t>
                      </a:r>
                    </a:p>
                  </a:txBody>
                  <a:tcPr/>
                </a:tc>
                <a:extLst>
                  <a:ext uri="{0D108BD9-81ED-4DB2-BD59-A6C34878D82A}">
                    <a16:rowId xmlns:a16="http://schemas.microsoft.com/office/drawing/2014/main" val="958402451"/>
                  </a:ext>
                </a:extLst>
              </a:tr>
              <a:tr h="883888">
                <a:tc>
                  <a:txBody>
                    <a:bodyPr/>
                    <a:lstStyle/>
                    <a:p>
                      <a:r>
                        <a:rPr lang="en-US" sz="1600" dirty="0"/>
                        <a:t>Existing facility improvements and maintenance</a:t>
                      </a:r>
                    </a:p>
                  </a:txBody>
                  <a:tcPr/>
                </a:tc>
                <a:tc>
                  <a:txBody>
                    <a:bodyPr/>
                    <a:lstStyle/>
                    <a:p>
                      <a:r>
                        <a:rPr lang="en-US" sz="1600" dirty="0"/>
                        <a:t>Update partnership agreements</a:t>
                      </a:r>
                    </a:p>
                  </a:txBody>
                  <a:tcPr/>
                </a:tc>
                <a:extLst>
                  <a:ext uri="{0D108BD9-81ED-4DB2-BD59-A6C34878D82A}">
                    <a16:rowId xmlns:a16="http://schemas.microsoft.com/office/drawing/2014/main" val="3664068999"/>
                  </a:ext>
                </a:extLst>
              </a:tr>
              <a:tr h="852852">
                <a:tc>
                  <a:txBody>
                    <a:bodyPr/>
                    <a:lstStyle/>
                    <a:p>
                      <a:r>
                        <a:rPr lang="en-US" sz="1600" dirty="0"/>
                        <a:t>Develop new facilities </a:t>
                      </a:r>
                    </a:p>
                  </a:txBody>
                  <a:tcPr/>
                </a:tc>
                <a:tc>
                  <a:txBody>
                    <a:bodyPr/>
                    <a:lstStyle/>
                    <a:p>
                      <a:r>
                        <a:rPr lang="en-US" sz="1600" dirty="0"/>
                        <a:t>Incorporate city marketing into the parks department </a:t>
                      </a:r>
                    </a:p>
                  </a:txBody>
                  <a:tcPr/>
                </a:tc>
                <a:extLst>
                  <a:ext uri="{0D108BD9-81ED-4DB2-BD59-A6C34878D82A}">
                    <a16:rowId xmlns:a16="http://schemas.microsoft.com/office/drawing/2014/main" val="4132303316"/>
                  </a:ext>
                </a:extLst>
              </a:tr>
              <a:tr h="883888">
                <a:tc>
                  <a:txBody>
                    <a:bodyPr/>
                    <a:lstStyle/>
                    <a:p>
                      <a:r>
                        <a:rPr lang="en-US" sz="1600" dirty="0"/>
                        <a:t>Improve walkability</a:t>
                      </a:r>
                    </a:p>
                  </a:txBody>
                  <a:tcPr/>
                </a:tc>
                <a:tc>
                  <a:txBody>
                    <a:bodyPr/>
                    <a:lstStyle/>
                    <a:p>
                      <a:r>
                        <a:rPr lang="en-US" sz="1600" dirty="0"/>
                        <a:t>Improve intergovernmental cooperation</a:t>
                      </a:r>
                    </a:p>
                  </a:txBody>
                  <a:tcPr/>
                </a:tc>
                <a:extLst>
                  <a:ext uri="{0D108BD9-81ED-4DB2-BD59-A6C34878D82A}">
                    <a16:rowId xmlns:a16="http://schemas.microsoft.com/office/drawing/2014/main" val="2164638795"/>
                  </a:ext>
                </a:extLst>
              </a:tr>
            </a:tbl>
          </a:graphicData>
        </a:graphic>
      </p:graphicFrame>
      <p:graphicFrame>
        <p:nvGraphicFramePr>
          <p:cNvPr id="8" name="Table 7">
            <a:extLst>
              <a:ext uri="{FF2B5EF4-FFF2-40B4-BE49-F238E27FC236}">
                <a16:creationId xmlns:a16="http://schemas.microsoft.com/office/drawing/2014/main" id="{4FC154D2-6434-FB5B-E3D4-86B96D6C29C8}"/>
              </a:ext>
            </a:extLst>
          </p:cNvPr>
          <p:cNvGraphicFramePr>
            <a:graphicFrameLocks noGrp="1"/>
          </p:cNvGraphicFramePr>
          <p:nvPr>
            <p:extLst>
              <p:ext uri="{D42A27DB-BD31-4B8C-83A1-F6EECF244321}">
                <p14:modId xmlns:p14="http://schemas.microsoft.com/office/powerpoint/2010/main" val="3960324594"/>
              </p:ext>
            </p:extLst>
          </p:nvPr>
        </p:nvGraphicFramePr>
        <p:xfrm>
          <a:off x="4847228" y="1330433"/>
          <a:ext cx="2698458" cy="4502531"/>
        </p:xfrm>
        <a:graphic>
          <a:graphicData uri="http://schemas.openxmlformats.org/drawingml/2006/table">
            <a:tbl>
              <a:tblPr firstRow="1" bandRow="1">
                <a:tableStyleId>{5C22544A-7EE6-4342-B048-85BDC9FD1C3A}</a:tableStyleId>
              </a:tblPr>
              <a:tblGrid>
                <a:gridCol w="2698458">
                  <a:extLst>
                    <a:ext uri="{9D8B030D-6E8A-4147-A177-3AD203B41FA5}">
                      <a16:colId xmlns:a16="http://schemas.microsoft.com/office/drawing/2014/main" val="3188278592"/>
                    </a:ext>
                  </a:extLst>
                </a:gridCol>
              </a:tblGrid>
              <a:tr h="366359">
                <a:tc>
                  <a:txBody>
                    <a:bodyPr/>
                    <a:lstStyle/>
                    <a:p>
                      <a:pPr algn="ctr"/>
                      <a:r>
                        <a:rPr lang="en-US" sz="1400" dirty="0"/>
                        <a:t>Capital Needs (Highlights)</a:t>
                      </a:r>
                    </a:p>
                  </a:txBody>
                  <a:tcPr>
                    <a:solidFill>
                      <a:srgbClr val="304B73">
                        <a:alpha val="95000"/>
                      </a:srgbClr>
                    </a:solidFill>
                  </a:tcPr>
                </a:tc>
                <a:extLst>
                  <a:ext uri="{0D108BD9-81ED-4DB2-BD59-A6C34878D82A}">
                    <a16:rowId xmlns:a16="http://schemas.microsoft.com/office/drawing/2014/main" val="3968115306"/>
                  </a:ext>
                </a:extLst>
              </a:tr>
              <a:tr h="302198">
                <a:tc>
                  <a:txBody>
                    <a:bodyPr/>
                    <a:lstStyle/>
                    <a:p>
                      <a:pPr algn="ctr"/>
                      <a:r>
                        <a:rPr lang="en-US" sz="1400" b="1" dirty="0">
                          <a:effectLst>
                            <a:outerShdw blurRad="50800" dist="38100" dir="5400000" algn="t" rotWithShape="0">
                              <a:prstClr val="black">
                                <a:alpha val="40000"/>
                              </a:prstClr>
                            </a:outerShdw>
                          </a:effectLst>
                        </a:rPr>
                        <a:t>2024-2026</a:t>
                      </a:r>
                    </a:p>
                  </a:txBody>
                  <a:tcPr>
                    <a:solidFill>
                      <a:schemeClr val="accent1">
                        <a:tint val="40000"/>
                        <a:alpha val="95000"/>
                      </a:schemeClr>
                    </a:solidFill>
                  </a:tcPr>
                </a:tc>
                <a:extLst>
                  <a:ext uri="{0D108BD9-81ED-4DB2-BD59-A6C34878D82A}">
                    <a16:rowId xmlns:a16="http://schemas.microsoft.com/office/drawing/2014/main" val="2066419568"/>
                  </a:ext>
                </a:extLst>
              </a:tr>
              <a:tr h="528846">
                <a:tc>
                  <a:txBody>
                    <a:bodyPr/>
                    <a:lstStyle/>
                    <a:p>
                      <a:pPr algn="ctr"/>
                      <a:r>
                        <a:rPr lang="en-US" sz="1400" dirty="0"/>
                        <a:t>Moss Lake Improvements: Day use and trails</a:t>
                      </a:r>
                    </a:p>
                  </a:txBody>
                  <a:tcPr>
                    <a:solidFill>
                      <a:schemeClr val="accent1">
                        <a:tint val="20000"/>
                        <a:alpha val="95000"/>
                      </a:schemeClr>
                    </a:solidFill>
                  </a:tcPr>
                </a:tc>
                <a:extLst>
                  <a:ext uri="{0D108BD9-81ED-4DB2-BD59-A6C34878D82A}">
                    <a16:rowId xmlns:a16="http://schemas.microsoft.com/office/drawing/2014/main" val="3487464536"/>
                  </a:ext>
                </a:extLst>
              </a:tr>
              <a:tr h="302198">
                <a:tc>
                  <a:txBody>
                    <a:bodyPr/>
                    <a:lstStyle/>
                    <a:p>
                      <a:pPr algn="ctr"/>
                      <a:r>
                        <a:rPr lang="en-US" sz="1400" dirty="0"/>
                        <a:t>Davidson Park Improvements </a:t>
                      </a:r>
                    </a:p>
                  </a:txBody>
                  <a:tcPr>
                    <a:solidFill>
                      <a:schemeClr val="accent1">
                        <a:tint val="40000"/>
                        <a:alpha val="95000"/>
                      </a:schemeClr>
                    </a:solidFill>
                  </a:tcPr>
                </a:tc>
                <a:extLst>
                  <a:ext uri="{0D108BD9-81ED-4DB2-BD59-A6C34878D82A}">
                    <a16:rowId xmlns:a16="http://schemas.microsoft.com/office/drawing/2014/main" val="4006338757"/>
                  </a:ext>
                </a:extLst>
              </a:tr>
              <a:tr h="302198">
                <a:tc>
                  <a:txBody>
                    <a:bodyPr/>
                    <a:lstStyle/>
                    <a:p>
                      <a:pPr algn="ctr"/>
                      <a:r>
                        <a:rPr lang="en-US" sz="1400" dirty="0"/>
                        <a:t>LG Thombs Parks and Trail Improvements </a:t>
                      </a:r>
                    </a:p>
                  </a:txBody>
                  <a:tcPr>
                    <a:solidFill>
                      <a:schemeClr val="accent1">
                        <a:tint val="20000"/>
                        <a:alpha val="95000"/>
                      </a:schemeClr>
                    </a:solidFill>
                  </a:tcPr>
                </a:tc>
                <a:extLst>
                  <a:ext uri="{0D108BD9-81ED-4DB2-BD59-A6C34878D82A}">
                    <a16:rowId xmlns:a16="http://schemas.microsoft.com/office/drawing/2014/main" val="2471076638"/>
                  </a:ext>
                </a:extLst>
              </a:tr>
              <a:tr h="302198">
                <a:tc>
                  <a:txBody>
                    <a:bodyPr/>
                    <a:lstStyle/>
                    <a:p>
                      <a:pPr marL="0" algn="ctr" defTabSz="914400" rtl="0" eaLnBrk="1" latinLnBrk="0" hangingPunct="1"/>
                      <a:r>
                        <a:rPr lang="en-US" sz="1400" b="1" kern="1200" dirty="0">
                          <a:solidFill>
                            <a:schemeClr val="dk1"/>
                          </a:solidFill>
                          <a:effectLst>
                            <a:outerShdw blurRad="50800" dist="38100" dir="5400000" algn="t" rotWithShape="0">
                              <a:prstClr val="black">
                                <a:alpha val="40000"/>
                              </a:prstClr>
                            </a:outerShdw>
                          </a:effectLst>
                          <a:latin typeface="+mn-lt"/>
                          <a:ea typeface="+mn-ea"/>
                          <a:cs typeface="+mn-cs"/>
                        </a:rPr>
                        <a:t>2027-2030</a:t>
                      </a:r>
                    </a:p>
                  </a:txBody>
                  <a:tcPr>
                    <a:solidFill>
                      <a:schemeClr val="accent1">
                        <a:tint val="40000"/>
                        <a:alpha val="95000"/>
                      </a:schemeClr>
                    </a:solidFill>
                  </a:tcPr>
                </a:tc>
                <a:extLst>
                  <a:ext uri="{0D108BD9-81ED-4DB2-BD59-A6C34878D82A}">
                    <a16:rowId xmlns:a16="http://schemas.microsoft.com/office/drawing/2014/main" val="1767292999"/>
                  </a:ext>
                </a:extLst>
              </a:tr>
              <a:tr h="302198">
                <a:tc>
                  <a:txBody>
                    <a:bodyPr/>
                    <a:lstStyle/>
                    <a:p>
                      <a:pPr algn="ctr"/>
                      <a:r>
                        <a:rPr lang="en-US" sz="1400" dirty="0"/>
                        <a:t>Multi Sports complex</a:t>
                      </a:r>
                    </a:p>
                  </a:txBody>
                  <a:tcPr>
                    <a:solidFill>
                      <a:schemeClr val="accent1">
                        <a:tint val="20000"/>
                        <a:alpha val="95000"/>
                      </a:schemeClr>
                    </a:solidFill>
                  </a:tcPr>
                </a:tc>
                <a:extLst>
                  <a:ext uri="{0D108BD9-81ED-4DB2-BD59-A6C34878D82A}">
                    <a16:rowId xmlns:a16="http://schemas.microsoft.com/office/drawing/2014/main" val="1915361729"/>
                  </a:ext>
                </a:extLst>
              </a:tr>
              <a:tr h="302198">
                <a:tc>
                  <a:txBody>
                    <a:bodyPr/>
                    <a:lstStyle/>
                    <a:p>
                      <a:pPr algn="ctr"/>
                      <a:r>
                        <a:rPr lang="en-US" sz="1400" dirty="0"/>
                        <a:t>New Neighborhood Park (land acquisition)</a:t>
                      </a:r>
                    </a:p>
                  </a:txBody>
                  <a:tcPr>
                    <a:solidFill>
                      <a:schemeClr val="accent1">
                        <a:tint val="40000"/>
                        <a:alpha val="95000"/>
                      </a:schemeClr>
                    </a:solidFill>
                  </a:tcPr>
                </a:tc>
                <a:extLst>
                  <a:ext uri="{0D108BD9-81ED-4DB2-BD59-A6C34878D82A}">
                    <a16:rowId xmlns:a16="http://schemas.microsoft.com/office/drawing/2014/main" val="2245850888"/>
                  </a:ext>
                </a:extLst>
              </a:tr>
              <a:tr h="5288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Patriot Park Improvements</a:t>
                      </a:r>
                    </a:p>
                    <a:p>
                      <a:pPr algn="ctr"/>
                      <a:endParaRPr lang="en-US" sz="1400" dirty="0"/>
                    </a:p>
                  </a:txBody>
                  <a:tcPr>
                    <a:solidFill>
                      <a:schemeClr val="accent1">
                        <a:tint val="20000"/>
                        <a:alpha val="95000"/>
                      </a:schemeClr>
                    </a:solidFill>
                  </a:tcPr>
                </a:tc>
                <a:extLst>
                  <a:ext uri="{0D108BD9-81ED-4DB2-BD59-A6C34878D82A}">
                    <a16:rowId xmlns:a16="http://schemas.microsoft.com/office/drawing/2014/main" val="3565251369"/>
                  </a:ext>
                </a:extLst>
              </a:tr>
              <a:tr h="302198">
                <a:tc>
                  <a:txBody>
                    <a:bodyPr/>
                    <a:lstStyle/>
                    <a:p>
                      <a:pPr marL="0" algn="ctr" defTabSz="914400" rtl="0" eaLnBrk="1" latinLnBrk="0" hangingPunct="1"/>
                      <a:r>
                        <a:rPr lang="en-US" sz="1400" b="1" kern="1200" dirty="0">
                          <a:solidFill>
                            <a:schemeClr val="dk1"/>
                          </a:solidFill>
                          <a:effectLst>
                            <a:outerShdw blurRad="50800" dist="38100" dir="5400000" algn="t" rotWithShape="0">
                              <a:prstClr val="black">
                                <a:alpha val="40000"/>
                              </a:prstClr>
                            </a:outerShdw>
                          </a:effectLst>
                          <a:latin typeface="+mn-lt"/>
                          <a:ea typeface="+mn-ea"/>
                          <a:cs typeface="+mn-cs"/>
                        </a:rPr>
                        <a:t>2031-2034</a:t>
                      </a:r>
                    </a:p>
                  </a:txBody>
                  <a:tcPr>
                    <a:solidFill>
                      <a:schemeClr val="accent1">
                        <a:tint val="40000"/>
                        <a:alpha val="95000"/>
                      </a:schemeClr>
                    </a:solidFill>
                  </a:tcPr>
                </a:tc>
                <a:extLst>
                  <a:ext uri="{0D108BD9-81ED-4DB2-BD59-A6C34878D82A}">
                    <a16:rowId xmlns:a16="http://schemas.microsoft.com/office/drawing/2014/main" val="2153150716"/>
                  </a:ext>
                </a:extLst>
              </a:tr>
              <a:tr h="302198">
                <a:tc>
                  <a:txBody>
                    <a:bodyPr/>
                    <a:lstStyle/>
                    <a:p>
                      <a:pPr algn="ctr"/>
                      <a:r>
                        <a:rPr lang="en-US" sz="1400" dirty="0"/>
                        <a:t>New Neighborhood Park (development)</a:t>
                      </a:r>
                    </a:p>
                  </a:txBody>
                  <a:tcPr>
                    <a:solidFill>
                      <a:schemeClr val="accent1">
                        <a:tint val="20000"/>
                        <a:alpha val="95000"/>
                      </a:schemeClr>
                    </a:solidFill>
                  </a:tcPr>
                </a:tc>
                <a:extLst>
                  <a:ext uri="{0D108BD9-81ED-4DB2-BD59-A6C34878D82A}">
                    <a16:rowId xmlns:a16="http://schemas.microsoft.com/office/drawing/2014/main" val="1279850452"/>
                  </a:ext>
                </a:extLst>
              </a:tr>
            </a:tbl>
          </a:graphicData>
        </a:graphic>
      </p:graphicFrame>
      <p:sp>
        <p:nvSpPr>
          <p:cNvPr id="10" name="Rectangle: Rounded Corners 9">
            <a:extLst>
              <a:ext uri="{FF2B5EF4-FFF2-40B4-BE49-F238E27FC236}">
                <a16:creationId xmlns:a16="http://schemas.microsoft.com/office/drawing/2014/main" id="{D418B80C-33DB-54DA-0BDA-C93BA15B945C}"/>
              </a:ext>
            </a:extLst>
          </p:cNvPr>
          <p:cNvSpPr/>
          <p:nvPr/>
        </p:nvSpPr>
        <p:spPr>
          <a:xfrm>
            <a:off x="7956958" y="1363211"/>
            <a:ext cx="3758268" cy="1585519"/>
          </a:xfrm>
          <a:prstGeom prst="roundRect">
            <a:avLst/>
          </a:prstGeom>
          <a:solidFill>
            <a:srgbClr val="9EE6FC">
              <a:alpha val="7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effectLst>
                  <a:glow rad="152400">
                    <a:schemeClr val="tx1"/>
                  </a:glow>
                </a:effectLst>
              </a:rPr>
              <a:t>Estimated capital needs of </a:t>
            </a:r>
            <a:br>
              <a:rPr lang="en-US" sz="2000" dirty="0">
                <a:effectLst>
                  <a:glow rad="152400">
                    <a:schemeClr val="tx1"/>
                  </a:glow>
                </a:effectLst>
              </a:rPr>
            </a:br>
            <a:r>
              <a:rPr lang="en-US" sz="2000" dirty="0">
                <a:effectLst>
                  <a:glow rad="152400">
                    <a:schemeClr val="tx1"/>
                  </a:glow>
                </a:effectLst>
              </a:rPr>
              <a:t>$30M over 10 years</a:t>
            </a:r>
          </a:p>
        </p:txBody>
      </p:sp>
      <p:pic>
        <p:nvPicPr>
          <p:cNvPr id="11" name="Picture 10" descr="A logo for a mountain resort&#10;&#10;Description automatically generated">
            <a:extLst>
              <a:ext uri="{FF2B5EF4-FFF2-40B4-BE49-F238E27FC236}">
                <a16:creationId xmlns:a16="http://schemas.microsoft.com/office/drawing/2014/main" id="{3837556F-8392-C91F-F8BF-AABF54E5AC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515" y="126234"/>
            <a:ext cx="1353213" cy="964298"/>
          </a:xfrm>
          <a:prstGeom prst="rect">
            <a:avLst/>
          </a:prstGeom>
          <a:solidFill>
            <a:schemeClr val="bg1"/>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988860"/>
      </p:ext>
    </p:extLst>
  </p:cSld>
  <p:clrMapOvr>
    <a:masterClrMapping/>
  </p:clrMapOvr>
  <mc:AlternateContent xmlns:mc="http://schemas.openxmlformats.org/markup-compatibility/2006" xmlns:p14="http://schemas.microsoft.com/office/powerpoint/2010/main">
    <mc:Choice Requires="p14">
      <p:transition spd="slow" p14:dur="2000" advTm="34008"/>
    </mc:Choice>
    <mc:Fallback xmlns="">
      <p:transition spd="slow" advTm="3400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6">
            <a:extLst>
              <a:ext uri="{FF2B5EF4-FFF2-40B4-BE49-F238E27FC236}">
                <a16:creationId xmlns:a16="http://schemas.microsoft.com/office/drawing/2014/main" id="{8E0DC641-CF32-F976-BB44-0391FE030DC8}"/>
              </a:ext>
            </a:extLst>
          </p:cNvPr>
          <p:cNvGraphicFramePr>
            <a:graphicFrameLocks noGrp="1"/>
          </p:cNvGraphicFramePr>
          <p:nvPr/>
        </p:nvGraphicFramePr>
        <p:xfrm>
          <a:off x="384980" y="4350243"/>
          <a:ext cx="11466006" cy="2302854"/>
        </p:xfrm>
        <a:graphic>
          <a:graphicData uri="http://schemas.openxmlformats.org/drawingml/2006/table">
            <a:tbl>
              <a:tblPr firstRow="1" bandRow="1">
                <a:tableStyleId>{5C22544A-7EE6-4342-B048-85BDC9FD1C3A}</a:tableStyleId>
              </a:tblPr>
              <a:tblGrid>
                <a:gridCol w="1591882">
                  <a:extLst>
                    <a:ext uri="{9D8B030D-6E8A-4147-A177-3AD203B41FA5}">
                      <a16:colId xmlns:a16="http://schemas.microsoft.com/office/drawing/2014/main" val="3225526114"/>
                    </a:ext>
                  </a:extLst>
                </a:gridCol>
                <a:gridCol w="2386908">
                  <a:extLst>
                    <a:ext uri="{9D8B030D-6E8A-4147-A177-3AD203B41FA5}">
                      <a16:colId xmlns:a16="http://schemas.microsoft.com/office/drawing/2014/main" val="2536667829"/>
                    </a:ext>
                  </a:extLst>
                </a:gridCol>
                <a:gridCol w="2209046">
                  <a:extLst>
                    <a:ext uri="{9D8B030D-6E8A-4147-A177-3AD203B41FA5}">
                      <a16:colId xmlns:a16="http://schemas.microsoft.com/office/drawing/2014/main" val="756860675"/>
                    </a:ext>
                  </a:extLst>
                </a:gridCol>
                <a:gridCol w="2498756">
                  <a:extLst>
                    <a:ext uri="{9D8B030D-6E8A-4147-A177-3AD203B41FA5}">
                      <a16:colId xmlns:a16="http://schemas.microsoft.com/office/drawing/2014/main" val="3352288299"/>
                    </a:ext>
                  </a:extLst>
                </a:gridCol>
                <a:gridCol w="2779414">
                  <a:extLst>
                    <a:ext uri="{9D8B030D-6E8A-4147-A177-3AD203B41FA5}">
                      <a16:colId xmlns:a16="http://schemas.microsoft.com/office/drawing/2014/main" val="3943575526"/>
                    </a:ext>
                  </a:extLst>
                </a:gridCol>
              </a:tblGrid>
              <a:tr h="576820">
                <a:tc>
                  <a:txBody>
                    <a:bodyPr/>
                    <a:lstStyle/>
                    <a:p>
                      <a:pPr algn="ctr"/>
                      <a:r>
                        <a:rPr kumimoji="0" lang="en-US" sz="1800" b="1" i="0" u="none" strike="noStrike" kern="1200" cap="none" spc="0" normalizeH="0" baseline="0" dirty="0">
                          <a:ln>
                            <a:noFill/>
                          </a:ln>
                          <a:solidFill>
                            <a:prstClr val="white"/>
                          </a:solidFill>
                          <a:effectLst/>
                          <a:uLnTx/>
                          <a:uFillTx/>
                          <a:latin typeface="Trebuchet MS" panose="020B0603020202020204"/>
                          <a:ea typeface="+mn-ea"/>
                          <a:cs typeface="+mn-cs"/>
                        </a:rPr>
                        <a:t>State Funds</a:t>
                      </a:r>
                      <a:br>
                        <a:rPr kumimoji="0" lang="en-US" sz="1800" b="1" i="0" u="none" strike="noStrike" kern="1200" cap="none" spc="0" normalizeH="0" baseline="0" dirty="0">
                          <a:ln>
                            <a:noFill/>
                          </a:ln>
                          <a:solidFill>
                            <a:prstClr val="white"/>
                          </a:solidFill>
                          <a:effectLst/>
                          <a:uLnTx/>
                          <a:uFillTx/>
                          <a:latin typeface="Trebuchet MS" panose="020B0603020202020204"/>
                          <a:ea typeface="+mn-ea"/>
                          <a:cs typeface="+mn-cs"/>
                        </a:rPr>
                      </a:br>
                      <a:r>
                        <a:rPr kumimoji="0" lang="en-US" sz="1800" b="1" i="0" u="none" strike="noStrike" kern="1200" cap="none" spc="0" normalizeH="0" baseline="0" dirty="0">
                          <a:ln>
                            <a:noFill/>
                          </a:ln>
                          <a:solidFill>
                            <a:prstClr val="white"/>
                          </a:solidFill>
                          <a:effectLst/>
                          <a:uLnTx/>
                          <a:uFillTx/>
                          <a:latin typeface="Trebuchet MS" panose="020B0603020202020204"/>
                          <a:ea typeface="+mn-ea"/>
                          <a:cs typeface="+mn-cs"/>
                        </a:rPr>
                        <a:t>$500k Max</a:t>
                      </a:r>
                    </a:p>
                  </a:txBody>
                  <a:tcPr>
                    <a:solidFill>
                      <a:srgbClr val="83AE2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dirty="0">
                          <a:ln>
                            <a:noFill/>
                          </a:ln>
                          <a:solidFill>
                            <a:prstClr val="white"/>
                          </a:solidFill>
                          <a:effectLst/>
                          <a:uLnTx/>
                          <a:uFillTx/>
                          <a:latin typeface="+mn-lt"/>
                          <a:ea typeface="+mn-ea"/>
                          <a:cs typeface="+mn-cs"/>
                        </a:rPr>
                        <a:t>Federal Funds </a:t>
                      </a:r>
                      <a:br>
                        <a:rPr kumimoji="0" lang="en-US" sz="1800" b="1" i="0" u="none" strike="noStrike" kern="1200" cap="none" spc="0" normalizeH="0" baseline="0" dirty="0">
                          <a:ln>
                            <a:noFill/>
                          </a:ln>
                          <a:solidFill>
                            <a:prstClr val="white"/>
                          </a:solidFill>
                          <a:effectLst/>
                          <a:uLnTx/>
                          <a:uFillTx/>
                          <a:latin typeface="+mn-lt"/>
                          <a:ea typeface="+mn-ea"/>
                          <a:cs typeface="+mn-cs"/>
                        </a:rPr>
                      </a:br>
                      <a:r>
                        <a:rPr kumimoji="0" lang="en-US" sz="1800" b="1" i="0" u="none" strike="noStrike" kern="1200" cap="none" spc="0" normalizeH="0" baseline="0" dirty="0">
                          <a:ln>
                            <a:noFill/>
                          </a:ln>
                          <a:solidFill>
                            <a:prstClr val="white"/>
                          </a:solidFill>
                          <a:effectLst/>
                          <a:uLnTx/>
                          <a:uFillTx/>
                          <a:latin typeface="+mn-lt"/>
                          <a:ea typeface="+mn-ea"/>
                          <a:cs typeface="+mn-cs"/>
                        </a:rPr>
                        <a:t>$500k Max</a:t>
                      </a:r>
                    </a:p>
                    <a:p>
                      <a:pPr algn="ctr"/>
                      <a:endParaRPr kumimoji="0" lang="en-US" sz="1800" b="1" i="0" u="none" strike="noStrike" kern="1200" cap="none" spc="0" normalizeH="0" baseline="0" dirty="0">
                        <a:ln>
                          <a:noFill/>
                        </a:ln>
                        <a:solidFill>
                          <a:prstClr val="white"/>
                        </a:solidFill>
                        <a:effectLst/>
                        <a:uLnTx/>
                        <a:uFillTx/>
                        <a:latin typeface="Trebuchet MS" panose="020B0603020202020204"/>
                        <a:ea typeface="+mn-ea"/>
                        <a:cs typeface="+mn-cs"/>
                      </a:endParaRPr>
                    </a:p>
                  </a:txBody>
                  <a:tcPr>
                    <a:solidFill>
                      <a:srgbClr val="83AE2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rPr>
                        <a:t>Federal Trails Funding </a:t>
                      </a:r>
                    </a:p>
                  </a:txBody>
                  <a:tcPr>
                    <a:solidFill>
                      <a:srgbClr val="83AE2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rPr>
                        <a:t>State Land Protection and Waterways </a:t>
                      </a:r>
                    </a:p>
                  </a:txBody>
                  <a:tcPr>
                    <a:solidFill>
                      <a:srgbClr val="83AE2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endParaRPr>
                    </a:p>
                  </a:txBody>
                  <a:tcPr>
                    <a:solidFill>
                      <a:srgbClr val="83AE22"/>
                    </a:solidFill>
                  </a:tcPr>
                </a:tc>
                <a:extLst>
                  <a:ext uri="{0D108BD9-81ED-4DB2-BD59-A6C34878D82A}">
                    <a16:rowId xmlns:a16="http://schemas.microsoft.com/office/drawing/2014/main" val="264262997"/>
                  </a:ext>
                </a:extLst>
              </a:tr>
              <a:tr h="1388454">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34876485"/>
                  </a:ext>
                </a:extLst>
              </a:tr>
            </a:tbl>
          </a:graphicData>
        </a:graphic>
      </p:graphicFrame>
      <p:sp>
        <p:nvSpPr>
          <p:cNvPr id="2" name="Title 1">
            <a:extLst>
              <a:ext uri="{FF2B5EF4-FFF2-40B4-BE49-F238E27FC236}">
                <a16:creationId xmlns:a16="http://schemas.microsoft.com/office/drawing/2014/main" id="{45C0F8B1-AB5D-FC49-3A25-DA96AE15FEEF}"/>
              </a:ext>
            </a:extLst>
          </p:cNvPr>
          <p:cNvSpPr>
            <a:spLocks noGrp="1"/>
          </p:cNvSpPr>
          <p:nvPr>
            <p:ph type="title"/>
          </p:nvPr>
        </p:nvSpPr>
        <p:spPr>
          <a:xfrm>
            <a:off x="224752" y="126722"/>
            <a:ext cx="11626234" cy="1320800"/>
          </a:xfrm>
        </p:spPr>
        <p:txBody>
          <a:bodyPr>
            <a:normAutofit/>
          </a:bodyPr>
          <a:lstStyle/>
          <a:p>
            <a:r>
              <a:rPr lang="en-US" sz="4000" dirty="0">
                <a:latin typeface="Arial" panose="020B0604020202020204" pitchFamily="34" charset="0"/>
                <a:cs typeface="Arial" panose="020B0604020202020204" pitchFamily="34" charset="0"/>
              </a:rPr>
              <a:t>Leveraging Parks Funding Streams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in North Carolina </a:t>
            </a:r>
          </a:p>
        </p:txBody>
      </p:sp>
      <p:sp>
        <p:nvSpPr>
          <p:cNvPr id="3" name="TextBox 2">
            <a:extLst>
              <a:ext uri="{FF2B5EF4-FFF2-40B4-BE49-F238E27FC236}">
                <a16:creationId xmlns:a16="http://schemas.microsoft.com/office/drawing/2014/main" id="{4ABF28FB-E060-7927-B9DD-53E8D606DB3C}"/>
              </a:ext>
            </a:extLst>
          </p:cNvPr>
          <p:cNvSpPr txBox="1"/>
          <p:nvPr/>
        </p:nvSpPr>
        <p:spPr>
          <a:xfrm>
            <a:off x="384980" y="1351308"/>
            <a:ext cx="8008522" cy="2308324"/>
          </a:xfrm>
          <a:prstGeom prst="rect">
            <a:avLst/>
          </a:prstGeom>
          <a:noFill/>
        </p:spPr>
        <p:txBody>
          <a:bodyPr wrap="square" rtlCol="0">
            <a:spAutoFit/>
          </a:bodyPr>
          <a:lstStyle/>
          <a:p>
            <a:pPr marL="342900" indent="-342900">
              <a:buAutoNum type="arabicPeriod"/>
            </a:pPr>
            <a:r>
              <a:rPr lang="en-US" dirty="0"/>
              <a:t>Eligibility:  Kings Mountain Is eligible for all of these funds </a:t>
            </a:r>
          </a:p>
          <a:p>
            <a:pPr marL="342900" indent="-342900">
              <a:buAutoNum type="arabicPeriod"/>
            </a:pPr>
            <a:r>
              <a:rPr lang="en-US" dirty="0"/>
              <a:t>Partnering: Partnering with the County and other municipalities is possible. Non-profits are not typically eligible</a:t>
            </a:r>
          </a:p>
          <a:p>
            <a:pPr marL="342900" indent="-342900">
              <a:buAutoNum type="arabicPeriod"/>
            </a:pPr>
            <a:r>
              <a:rPr lang="en-US" dirty="0"/>
              <a:t>Leveraging local funds: These grants are great ways to leverage local investments of funds.  </a:t>
            </a:r>
          </a:p>
          <a:p>
            <a:pPr marL="342900" indent="-342900">
              <a:buAutoNum type="arabicPeriod"/>
            </a:pPr>
            <a:r>
              <a:rPr lang="en-US" dirty="0"/>
              <a:t>Key considerations: Planning is critical in receiving all of these funds </a:t>
            </a:r>
          </a:p>
          <a:p>
            <a:pPr marL="342900" indent="-342900">
              <a:buAutoNum type="arabicPeriod"/>
            </a:pPr>
            <a:r>
              <a:rPr lang="en-US" dirty="0"/>
              <a:t>Public Input: Public needs and wants are the backbone of justifying these funds to the funding body. </a:t>
            </a:r>
          </a:p>
        </p:txBody>
      </p:sp>
      <p:pic>
        <p:nvPicPr>
          <p:cNvPr id="8" name="Picture 7">
            <a:extLst>
              <a:ext uri="{FF2B5EF4-FFF2-40B4-BE49-F238E27FC236}">
                <a16:creationId xmlns:a16="http://schemas.microsoft.com/office/drawing/2014/main" id="{548E546D-E9F4-1163-34D0-D7DA0455B779}"/>
              </a:ext>
            </a:extLst>
          </p:cNvPr>
          <p:cNvPicPr>
            <a:picLocks noChangeAspect="1"/>
          </p:cNvPicPr>
          <p:nvPr/>
        </p:nvPicPr>
        <p:blipFill>
          <a:blip r:embed="rId2"/>
          <a:stretch>
            <a:fillRect/>
          </a:stretch>
        </p:blipFill>
        <p:spPr>
          <a:xfrm>
            <a:off x="2438771" y="5455851"/>
            <a:ext cx="1018165" cy="1012129"/>
          </a:xfrm>
          <a:prstGeom prst="rect">
            <a:avLst/>
          </a:prstGeom>
        </p:spPr>
      </p:pic>
      <p:pic>
        <p:nvPicPr>
          <p:cNvPr id="12" name="Picture 11">
            <a:extLst>
              <a:ext uri="{FF2B5EF4-FFF2-40B4-BE49-F238E27FC236}">
                <a16:creationId xmlns:a16="http://schemas.microsoft.com/office/drawing/2014/main" id="{FFE3F9CB-F653-C118-6A9C-AD385017390A}"/>
              </a:ext>
            </a:extLst>
          </p:cNvPr>
          <p:cNvPicPr>
            <a:picLocks noChangeAspect="1"/>
          </p:cNvPicPr>
          <p:nvPr/>
        </p:nvPicPr>
        <p:blipFill rotWithShape="1">
          <a:blip r:embed="rId3"/>
          <a:srcRect l="1629" t="5125"/>
          <a:stretch/>
        </p:blipFill>
        <p:spPr>
          <a:xfrm>
            <a:off x="4603633" y="5790392"/>
            <a:ext cx="1814187" cy="477666"/>
          </a:xfrm>
          <a:prstGeom prst="rect">
            <a:avLst/>
          </a:prstGeom>
        </p:spPr>
      </p:pic>
      <p:pic>
        <p:nvPicPr>
          <p:cNvPr id="14" name="Picture 13">
            <a:extLst>
              <a:ext uri="{FF2B5EF4-FFF2-40B4-BE49-F238E27FC236}">
                <a16:creationId xmlns:a16="http://schemas.microsoft.com/office/drawing/2014/main" id="{865BF984-E105-AD79-B249-06F3329C71B2}"/>
              </a:ext>
            </a:extLst>
          </p:cNvPr>
          <p:cNvPicPr>
            <a:picLocks noChangeAspect="1"/>
          </p:cNvPicPr>
          <p:nvPr/>
        </p:nvPicPr>
        <p:blipFill>
          <a:blip r:embed="rId4"/>
          <a:stretch>
            <a:fillRect/>
          </a:stretch>
        </p:blipFill>
        <p:spPr>
          <a:xfrm>
            <a:off x="6857121" y="5655201"/>
            <a:ext cx="1914159" cy="588972"/>
          </a:xfrm>
          <a:prstGeom prst="rect">
            <a:avLst/>
          </a:prstGeom>
        </p:spPr>
      </p:pic>
      <p:sp>
        <p:nvSpPr>
          <p:cNvPr id="17" name="Rectangle: Rounded Corners 16">
            <a:extLst>
              <a:ext uri="{FF2B5EF4-FFF2-40B4-BE49-F238E27FC236}">
                <a16:creationId xmlns:a16="http://schemas.microsoft.com/office/drawing/2014/main" id="{BD47DC52-A322-C0FD-0900-F5F43369C4F7}"/>
              </a:ext>
            </a:extLst>
          </p:cNvPr>
          <p:cNvSpPr/>
          <p:nvPr/>
        </p:nvSpPr>
        <p:spPr>
          <a:xfrm>
            <a:off x="9447012" y="4511809"/>
            <a:ext cx="2115166" cy="1979721"/>
          </a:xfrm>
          <a:prstGeom prst="roundRect">
            <a:avLst/>
          </a:prstGeom>
          <a:solidFill>
            <a:schemeClr val="accent3">
              <a:lumMod val="75000"/>
            </a:schemeClr>
          </a:solidFill>
          <a:ln w="6985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New North Carolina Park funds added this year. </a:t>
            </a:r>
            <a:br>
              <a:rPr lang="en-US" sz="1200" dirty="0"/>
            </a:br>
            <a:endParaRPr lang="en-US" sz="1200" dirty="0"/>
          </a:p>
          <a:p>
            <a:pPr algn="ctr"/>
            <a:r>
              <a:rPr lang="en-US" sz="1200" dirty="0"/>
              <a:t>Accessible Parks Grant </a:t>
            </a:r>
            <a:br>
              <a:rPr lang="en-US" sz="1200" dirty="0"/>
            </a:br>
            <a:endParaRPr lang="en-US" sz="1200" dirty="0"/>
          </a:p>
          <a:p>
            <a:pPr algn="ctr"/>
            <a:r>
              <a:rPr lang="en-US" sz="1200" dirty="0"/>
              <a:t>Great Trails State Funding </a:t>
            </a:r>
            <a:br>
              <a:rPr lang="en-US" dirty="0"/>
            </a:br>
            <a:endParaRPr lang="en-US" dirty="0"/>
          </a:p>
        </p:txBody>
      </p:sp>
      <p:pic>
        <p:nvPicPr>
          <p:cNvPr id="4" name="Picture 3">
            <a:extLst>
              <a:ext uri="{FF2B5EF4-FFF2-40B4-BE49-F238E27FC236}">
                <a16:creationId xmlns:a16="http://schemas.microsoft.com/office/drawing/2014/main" id="{E91ABA17-EAD3-D328-5FF4-21016E8F4FAE}"/>
              </a:ext>
            </a:extLst>
          </p:cNvPr>
          <p:cNvPicPr>
            <a:picLocks noChangeAspect="1"/>
          </p:cNvPicPr>
          <p:nvPr/>
        </p:nvPicPr>
        <p:blipFill>
          <a:blip r:embed="rId5"/>
          <a:stretch>
            <a:fillRect/>
          </a:stretch>
        </p:blipFill>
        <p:spPr>
          <a:xfrm>
            <a:off x="512168" y="5626304"/>
            <a:ext cx="1361861" cy="641754"/>
          </a:xfrm>
          <a:prstGeom prst="rect">
            <a:avLst/>
          </a:prstGeom>
        </p:spPr>
      </p:pic>
    </p:spTree>
    <p:extLst>
      <p:ext uri="{BB962C8B-B14F-4D97-AF65-F5344CB8AC3E}">
        <p14:creationId xmlns:p14="http://schemas.microsoft.com/office/powerpoint/2010/main" val="1613077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logo for a mountain resort&#10;&#10;Description automatically generated">
            <a:extLst>
              <a:ext uri="{FF2B5EF4-FFF2-40B4-BE49-F238E27FC236}">
                <a16:creationId xmlns:a16="http://schemas.microsoft.com/office/drawing/2014/main" id="{3DDF4D70-0DCF-D96A-7C88-741607E04484}"/>
              </a:ext>
            </a:extLst>
          </p:cNvPr>
          <p:cNvPicPr>
            <a:picLocks noChangeAspect="1"/>
          </p:cNvPicPr>
          <p:nvPr/>
        </p:nvPicPr>
        <p:blipFill>
          <a:blip r:embed="rId3">
            <a:alphaModFix amt="24000"/>
            <a:extLst>
              <a:ext uri="{28A0092B-C50C-407E-A947-70E740481C1C}">
                <a14:useLocalDpi xmlns:a14="http://schemas.microsoft.com/office/drawing/2010/main" val="0"/>
              </a:ext>
            </a:extLst>
          </a:blip>
          <a:stretch>
            <a:fillRect/>
          </a:stretch>
        </p:blipFill>
        <p:spPr>
          <a:xfrm>
            <a:off x="1508760" y="5473"/>
            <a:ext cx="9436608" cy="6724511"/>
          </a:xfrm>
          <a:prstGeom prst="rect">
            <a:avLst/>
          </a:prstGeom>
          <a:solidFill>
            <a:schemeClr val="bg1"/>
          </a:solidFill>
          <a:effectLst>
            <a:outerShdw blurRad="50800" dist="38100" dir="2700000" algn="tl" rotWithShape="0">
              <a:prstClr val="black">
                <a:alpha val="0"/>
              </a:prstClr>
            </a:outerShdw>
          </a:effectLst>
        </p:spPr>
      </p:pic>
      <p:sp>
        <p:nvSpPr>
          <p:cNvPr id="4" name="Rectangle 3">
            <a:extLst>
              <a:ext uri="{FF2B5EF4-FFF2-40B4-BE49-F238E27FC236}">
                <a16:creationId xmlns:a16="http://schemas.microsoft.com/office/drawing/2014/main" id="{7DCB0A65-EE4B-4072-AD58-7A6C1CE4B0FA}"/>
              </a:ext>
            </a:extLst>
          </p:cNvPr>
          <p:cNvSpPr/>
          <p:nvPr/>
        </p:nvSpPr>
        <p:spPr>
          <a:xfrm>
            <a:off x="0" y="2660073"/>
            <a:ext cx="12192000" cy="1194099"/>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B64EC6B-74B8-4BD2-92B5-EECD49E5D0F7}"/>
              </a:ext>
            </a:extLst>
          </p:cNvPr>
          <p:cNvSpPr txBox="1">
            <a:spLocks/>
          </p:cNvSpPr>
          <p:nvPr/>
        </p:nvSpPr>
        <p:spPr>
          <a:xfrm>
            <a:off x="4424327" y="2874547"/>
            <a:ext cx="9871486"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Arial Narrow" panose="020B0606020202030204" pitchFamily="34" charset="0"/>
              </a:rPr>
              <a:t>Questions?</a:t>
            </a:r>
          </a:p>
        </p:txBody>
      </p:sp>
    </p:spTree>
    <p:extLst>
      <p:ext uri="{BB962C8B-B14F-4D97-AF65-F5344CB8AC3E}">
        <p14:creationId xmlns:p14="http://schemas.microsoft.com/office/powerpoint/2010/main" val="1828243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CB0A65-EE4B-4072-AD58-7A6C1CE4B0FA}"/>
              </a:ext>
            </a:extLst>
          </p:cNvPr>
          <p:cNvSpPr/>
          <p:nvPr/>
        </p:nvSpPr>
        <p:spPr>
          <a:xfrm>
            <a:off x="0" y="-17373"/>
            <a:ext cx="12192000" cy="6892746"/>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3AA7E47-5E5D-6558-12F5-9B56495829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3459" y="137695"/>
            <a:ext cx="9215652" cy="6582609"/>
          </a:xfrm>
          <a:prstGeom prst="rect">
            <a:avLst/>
          </a:prstGeom>
        </p:spPr>
      </p:pic>
      <p:pic>
        <p:nvPicPr>
          <p:cNvPr id="2" name="Picture 1" descr="A logo for a mountain resort&#10;&#10;Description automatically generated">
            <a:extLst>
              <a:ext uri="{FF2B5EF4-FFF2-40B4-BE49-F238E27FC236}">
                <a16:creationId xmlns:a16="http://schemas.microsoft.com/office/drawing/2014/main" id="{DFCD91BF-6B65-38B6-5FA3-90854CA91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978" y="6082758"/>
            <a:ext cx="797858" cy="568553"/>
          </a:xfrm>
          <a:prstGeom prst="rect">
            <a:avLst/>
          </a:prstGeom>
        </p:spPr>
      </p:pic>
      <p:sp>
        <p:nvSpPr>
          <p:cNvPr id="5" name="TextBox 4">
            <a:extLst>
              <a:ext uri="{FF2B5EF4-FFF2-40B4-BE49-F238E27FC236}">
                <a16:creationId xmlns:a16="http://schemas.microsoft.com/office/drawing/2014/main" id="{EA802A1C-FB07-460F-8D16-38348815316B}"/>
              </a:ext>
            </a:extLst>
          </p:cNvPr>
          <p:cNvSpPr txBox="1"/>
          <p:nvPr/>
        </p:nvSpPr>
        <p:spPr>
          <a:xfrm>
            <a:off x="352022" y="2850861"/>
            <a:ext cx="3468540" cy="2585323"/>
          </a:xfrm>
          <a:prstGeom prst="rect">
            <a:avLst/>
          </a:prstGeom>
          <a:solidFill>
            <a:schemeClr val="bg1"/>
          </a:solidFill>
          <a:ln w="44450">
            <a:solidFill>
              <a:schemeClr val="accent1"/>
            </a:solidFill>
          </a:ln>
          <a:effectLst>
            <a:outerShdw blurRad="50800" dist="889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dirty="0"/>
              <a:t>City Lakes #1 &amp; #2</a:t>
            </a:r>
          </a:p>
          <a:p>
            <a:pPr marL="285750" indent="-285750">
              <a:buFont typeface="Arial" panose="020B0604020202020204" pitchFamily="34" charset="0"/>
              <a:buChar char="•"/>
            </a:pPr>
            <a:r>
              <a:rPr lang="en-US" dirty="0"/>
              <a:t>Davidson Park</a:t>
            </a:r>
          </a:p>
          <a:p>
            <a:pPr marL="285750" indent="-285750">
              <a:buFont typeface="Arial" panose="020B0604020202020204" pitchFamily="34" charset="0"/>
              <a:buChar char="•"/>
            </a:pPr>
            <a:r>
              <a:rPr lang="en-US" dirty="0"/>
              <a:t>Deal Park</a:t>
            </a:r>
          </a:p>
          <a:p>
            <a:pPr marL="285750" indent="-285750">
              <a:buFont typeface="Arial" panose="020B0604020202020204" pitchFamily="34" charset="0"/>
              <a:buChar char="•"/>
            </a:pPr>
            <a:r>
              <a:rPr lang="en-US" dirty="0"/>
              <a:t>LG Thombs Park</a:t>
            </a:r>
          </a:p>
          <a:p>
            <a:pPr marL="285750" indent="-285750">
              <a:buFont typeface="Arial" panose="020B0604020202020204" pitchFamily="34" charset="0"/>
              <a:buChar char="•"/>
            </a:pPr>
            <a:r>
              <a:rPr lang="en-US" dirty="0"/>
              <a:t>Moss Lake Recreation Facilities</a:t>
            </a:r>
          </a:p>
          <a:p>
            <a:pPr marL="285750" indent="-285750">
              <a:buFont typeface="Arial" panose="020B0604020202020204" pitchFamily="34" charset="0"/>
              <a:buChar char="•"/>
            </a:pPr>
            <a:r>
              <a:rPr lang="en-US" dirty="0"/>
              <a:t>New Camp </a:t>
            </a:r>
            <a:r>
              <a:rPr lang="en-US" dirty="0" err="1"/>
              <a:t>Crk</a:t>
            </a:r>
            <a:r>
              <a:rPr lang="en-US" dirty="0"/>
              <a:t>. Ch. Rd. Park</a:t>
            </a:r>
          </a:p>
          <a:p>
            <a:pPr marL="285750" indent="-285750">
              <a:buFont typeface="Arial" panose="020B0604020202020204" pitchFamily="34" charset="0"/>
              <a:buChar char="•"/>
            </a:pPr>
            <a:r>
              <a:rPr lang="en-US" dirty="0"/>
              <a:t>Patriot Park</a:t>
            </a:r>
          </a:p>
          <a:p>
            <a:pPr marL="285750" indent="-285750">
              <a:buFont typeface="Arial" panose="020B0604020202020204" pitchFamily="34" charset="0"/>
              <a:buChar char="•"/>
            </a:pPr>
            <a:r>
              <a:rPr lang="en-US" dirty="0"/>
              <a:t>Ramseur Park</a:t>
            </a:r>
          </a:p>
          <a:p>
            <a:pPr marL="285750" indent="-285750">
              <a:buFont typeface="Arial" panose="020B0604020202020204" pitchFamily="34" charset="0"/>
              <a:buChar char="•"/>
            </a:pPr>
            <a:r>
              <a:rPr lang="en-US" dirty="0"/>
              <a:t>Shu Carlton Stadium</a:t>
            </a:r>
          </a:p>
        </p:txBody>
      </p:sp>
      <p:pic>
        <p:nvPicPr>
          <p:cNvPr id="6" name="Picture 5">
            <a:extLst>
              <a:ext uri="{FF2B5EF4-FFF2-40B4-BE49-F238E27FC236}">
                <a16:creationId xmlns:a16="http://schemas.microsoft.com/office/drawing/2014/main" id="{26633591-3D9B-8E43-89C5-3CEB35B79489}"/>
              </a:ext>
            </a:extLst>
          </p:cNvPr>
          <p:cNvPicPr>
            <a:picLocks noChangeAspect="1"/>
          </p:cNvPicPr>
          <p:nvPr/>
        </p:nvPicPr>
        <p:blipFill rotWithShape="1">
          <a:blip r:embed="rId5">
            <a:extLst>
              <a:ext uri="{28A0092B-C50C-407E-A947-70E740481C1C}">
                <a14:useLocalDpi xmlns:a14="http://schemas.microsoft.com/office/drawing/2010/main" val="0"/>
              </a:ext>
            </a:extLst>
          </a:blip>
          <a:srcRect l="38702" t="33453" r="20264" b="16021"/>
          <a:stretch/>
        </p:blipFill>
        <p:spPr>
          <a:xfrm>
            <a:off x="4506498" y="265785"/>
            <a:ext cx="7426853" cy="6532054"/>
          </a:xfrm>
          <a:prstGeom prst="rect">
            <a:avLst/>
          </a:prstGeom>
          <a:ln w="349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3076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45C78-C5B2-A057-BD93-96E05E542164}"/>
              </a:ext>
            </a:extLst>
          </p:cNvPr>
          <p:cNvSpPr/>
          <p:nvPr/>
        </p:nvSpPr>
        <p:spPr>
          <a:xfrm>
            <a:off x="0" y="1194099"/>
            <a:ext cx="12192000" cy="566390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CB0A65-EE4B-4072-AD58-7A6C1CE4B0FA}"/>
              </a:ext>
            </a:extLst>
          </p:cNvPr>
          <p:cNvSpPr/>
          <p:nvPr/>
        </p:nvSpPr>
        <p:spPr>
          <a:xfrm>
            <a:off x="0" y="0"/>
            <a:ext cx="12192000" cy="1194099"/>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B64EC6B-74B8-4BD2-92B5-EECD49E5D0F7}"/>
              </a:ext>
            </a:extLst>
          </p:cNvPr>
          <p:cNvSpPr txBox="1">
            <a:spLocks/>
          </p:cNvSpPr>
          <p:nvPr/>
        </p:nvSpPr>
        <p:spPr>
          <a:xfrm>
            <a:off x="301215" y="247725"/>
            <a:ext cx="11497208"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Narrow" panose="020B0606020202030204" pitchFamily="34" charset="0"/>
              </a:rPr>
              <a:t>Multi-modal Input Methodology</a:t>
            </a:r>
          </a:p>
        </p:txBody>
      </p:sp>
      <p:sp>
        <p:nvSpPr>
          <p:cNvPr id="7" name="TextBox 6">
            <a:extLst>
              <a:ext uri="{FF2B5EF4-FFF2-40B4-BE49-F238E27FC236}">
                <a16:creationId xmlns:a16="http://schemas.microsoft.com/office/drawing/2014/main" id="{6CA94A4F-4469-4215-A189-D6C2EB95F23F}"/>
              </a:ext>
            </a:extLst>
          </p:cNvPr>
          <p:cNvSpPr txBox="1"/>
          <p:nvPr/>
        </p:nvSpPr>
        <p:spPr>
          <a:xfrm>
            <a:off x="293798" y="1418943"/>
            <a:ext cx="3033601" cy="2039838"/>
          </a:xfrm>
          <a:prstGeom prst="rect">
            <a:avLst/>
          </a:prstGeom>
          <a:solidFill>
            <a:schemeClr val="tx1"/>
          </a:solidFill>
          <a:effectLst>
            <a:outerShdw blurRad="50800"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1"/>
            <a:r>
              <a:rPr lang="en-US" sz="2400" dirty="0"/>
              <a:t>4 Public Meetings</a:t>
            </a:r>
          </a:p>
          <a:p>
            <a:pPr lvl="1"/>
            <a:r>
              <a:rPr lang="en-US" sz="2400" dirty="0"/>
              <a:t>2 Public Surveys</a:t>
            </a:r>
          </a:p>
          <a:p>
            <a:pPr lvl="1"/>
            <a:r>
              <a:rPr lang="en-US" sz="2400" dirty="0"/>
              <a:t>6+ Focus Groups</a:t>
            </a:r>
          </a:p>
          <a:p>
            <a:pPr lvl="1"/>
            <a:r>
              <a:rPr lang="en-US" sz="2400" dirty="0"/>
              <a:t>Staff discussions</a:t>
            </a:r>
          </a:p>
        </p:txBody>
      </p:sp>
      <p:sp>
        <p:nvSpPr>
          <p:cNvPr id="9" name="Scroll: Horizontal 8">
            <a:extLst>
              <a:ext uri="{FF2B5EF4-FFF2-40B4-BE49-F238E27FC236}">
                <a16:creationId xmlns:a16="http://schemas.microsoft.com/office/drawing/2014/main" id="{C458F0B8-74FE-9AC4-D6D8-FFF6E9A70DCF}"/>
              </a:ext>
            </a:extLst>
          </p:cNvPr>
          <p:cNvSpPr/>
          <p:nvPr/>
        </p:nvSpPr>
        <p:spPr>
          <a:xfrm>
            <a:off x="275839" y="4047463"/>
            <a:ext cx="3033601" cy="2337872"/>
          </a:xfrm>
          <a:prstGeom prst="horizontalScroll">
            <a:avLst/>
          </a:prstGeom>
          <a:effectLst>
            <a:outerShdw blurRad="50800"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Focus Group Noted:  </a:t>
            </a:r>
            <a:br>
              <a:rPr lang="en-US" dirty="0"/>
            </a:br>
            <a:r>
              <a:rPr lang="en-US" dirty="0"/>
              <a:t>______________</a:t>
            </a:r>
            <a:br>
              <a:rPr lang="en-US" dirty="0"/>
            </a:br>
            <a:r>
              <a:rPr lang="en-US" dirty="0"/>
              <a:t>“</a:t>
            </a:r>
            <a:r>
              <a:rPr lang="en-US" dirty="0">
                <a:effectLst>
                  <a:outerShdw blurRad="38100" dist="38100" dir="2700000" algn="tl">
                    <a:srgbClr val="000000">
                      <a:alpha val="43137"/>
                    </a:srgbClr>
                  </a:outerShdw>
                </a:effectLst>
              </a:rPr>
              <a:t>Our parks can attract visitors and impact the local economy…”</a:t>
            </a:r>
          </a:p>
        </p:txBody>
      </p:sp>
      <p:pic>
        <p:nvPicPr>
          <p:cNvPr id="6" name="Picture 5" descr="A collage of several images of people in a park&#10;&#10;Description automatically generated">
            <a:extLst>
              <a:ext uri="{FF2B5EF4-FFF2-40B4-BE49-F238E27FC236}">
                <a16:creationId xmlns:a16="http://schemas.microsoft.com/office/drawing/2014/main" id="{EE9036BA-9844-F427-66C2-3A2238ED6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3048" y="1217423"/>
            <a:ext cx="3692050" cy="2637178"/>
          </a:xfrm>
          <a:prstGeom prst="rect">
            <a:avLst/>
          </a:prstGeom>
          <a:effectLst>
            <a:outerShdw blurRad="50800" dist="76200" dir="2700000" algn="tl" rotWithShape="0">
              <a:prstClr val="black">
                <a:alpha val="40000"/>
              </a:prstClr>
            </a:outerShdw>
          </a:effectLst>
        </p:spPr>
      </p:pic>
      <p:pic>
        <p:nvPicPr>
          <p:cNvPr id="10" name="Picture 9" descr="A collage of different activities&#10;&#10;Description automatically generated">
            <a:extLst>
              <a:ext uri="{FF2B5EF4-FFF2-40B4-BE49-F238E27FC236}">
                <a16:creationId xmlns:a16="http://schemas.microsoft.com/office/drawing/2014/main" id="{4E0CFC05-1297-3616-6BE1-2BD0430E2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9869" y="1798088"/>
            <a:ext cx="3509204" cy="2506574"/>
          </a:xfrm>
          <a:prstGeom prst="rect">
            <a:avLst/>
          </a:prstGeom>
          <a:effectLst>
            <a:outerShdw blurRad="50800" dist="76200" dir="2700000" algn="tl" rotWithShape="0">
              <a:prstClr val="black">
                <a:alpha val="40000"/>
              </a:prstClr>
            </a:outerShdw>
          </a:effectLst>
        </p:spPr>
      </p:pic>
      <p:pic>
        <p:nvPicPr>
          <p:cNvPr id="13" name="Picture 12" descr="A white board with writing on it&#10;&#10;Description automatically generated">
            <a:extLst>
              <a:ext uri="{FF2B5EF4-FFF2-40B4-BE49-F238E27FC236}">
                <a16:creationId xmlns:a16="http://schemas.microsoft.com/office/drawing/2014/main" id="{C991CF74-FA6E-B0AE-246E-13D8B502257E}"/>
              </a:ext>
            </a:extLst>
          </p:cNvPr>
          <p:cNvPicPr>
            <a:picLocks noChangeAspect="1"/>
          </p:cNvPicPr>
          <p:nvPr/>
        </p:nvPicPr>
        <p:blipFill rotWithShape="1">
          <a:blip r:embed="rId5">
            <a:extLst>
              <a:ext uri="{28A0092B-C50C-407E-A947-70E740481C1C}">
                <a14:useLocalDpi xmlns:a14="http://schemas.microsoft.com/office/drawing/2010/main" val="0"/>
              </a:ext>
            </a:extLst>
          </a:blip>
          <a:srcRect r="7597"/>
          <a:stretch/>
        </p:blipFill>
        <p:spPr>
          <a:xfrm rot="5400000">
            <a:off x="3474010" y="1578327"/>
            <a:ext cx="2919258" cy="2369446"/>
          </a:xfrm>
          <a:prstGeom prst="rect">
            <a:avLst/>
          </a:prstGeom>
          <a:effectLst>
            <a:outerShdw blurRad="50800" dist="76200" dir="2700000" algn="tl" rotWithShape="0">
              <a:prstClr val="black">
                <a:alpha val="40000"/>
              </a:prstClr>
            </a:outerShdw>
          </a:effectLst>
        </p:spPr>
      </p:pic>
      <p:pic>
        <p:nvPicPr>
          <p:cNvPr id="17" name="Picture 16" descr="A graph of a number of people&#10;&#10;Description automatically generated with medium confidence">
            <a:extLst>
              <a:ext uri="{FF2B5EF4-FFF2-40B4-BE49-F238E27FC236}">
                <a16:creationId xmlns:a16="http://schemas.microsoft.com/office/drawing/2014/main" id="{8A5E84C9-E644-02F3-848A-F207CDBA7D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5858" y="4444790"/>
            <a:ext cx="3142249" cy="2324194"/>
          </a:xfrm>
          <a:prstGeom prst="rect">
            <a:avLst/>
          </a:prstGeom>
          <a:effectLst>
            <a:outerShdw blurRad="50800" dist="76200" dir="2700000" algn="tl" rotWithShape="0">
              <a:prstClr val="black">
                <a:alpha val="40000"/>
              </a:prstClr>
            </a:outerShdw>
          </a:effectLst>
        </p:spPr>
      </p:pic>
      <p:sp>
        <p:nvSpPr>
          <p:cNvPr id="18" name="Oval 17">
            <a:extLst>
              <a:ext uri="{FF2B5EF4-FFF2-40B4-BE49-F238E27FC236}">
                <a16:creationId xmlns:a16="http://schemas.microsoft.com/office/drawing/2014/main" id="{F1484191-A7BB-A49D-EFBB-9B42F642998A}"/>
              </a:ext>
            </a:extLst>
          </p:cNvPr>
          <p:cNvSpPr/>
          <p:nvPr/>
        </p:nvSpPr>
        <p:spPr>
          <a:xfrm>
            <a:off x="3930338" y="2314671"/>
            <a:ext cx="2006600" cy="73032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Open Input</a:t>
            </a:r>
          </a:p>
        </p:txBody>
      </p:sp>
      <p:sp>
        <p:nvSpPr>
          <p:cNvPr id="21" name="Oval 20">
            <a:extLst>
              <a:ext uri="{FF2B5EF4-FFF2-40B4-BE49-F238E27FC236}">
                <a16:creationId xmlns:a16="http://schemas.microsoft.com/office/drawing/2014/main" id="{E5CB4CC2-B731-EB49-CC9B-17D382C00FA8}"/>
              </a:ext>
            </a:extLst>
          </p:cNvPr>
          <p:cNvSpPr/>
          <p:nvPr/>
        </p:nvSpPr>
        <p:spPr>
          <a:xfrm>
            <a:off x="8556238" y="2171720"/>
            <a:ext cx="2174342" cy="12572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In-person Visual Preference Exercises</a:t>
            </a:r>
          </a:p>
        </p:txBody>
      </p:sp>
      <p:sp>
        <p:nvSpPr>
          <p:cNvPr id="22" name="Oval 21">
            <a:extLst>
              <a:ext uri="{FF2B5EF4-FFF2-40B4-BE49-F238E27FC236}">
                <a16:creationId xmlns:a16="http://schemas.microsoft.com/office/drawing/2014/main" id="{A6A60705-DAA8-2AB1-9542-7D6A71B6327A}"/>
              </a:ext>
            </a:extLst>
          </p:cNvPr>
          <p:cNvSpPr/>
          <p:nvPr/>
        </p:nvSpPr>
        <p:spPr>
          <a:xfrm>
            <a:off x="4566007" y="5298738"/>
            <a:ext cx="2006600" cy="73032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Statistically Valid Survey</a:t>
            </a:r>
          </a:p>
        </p:txBody>
      </p:sp>
      <p:pic>
        <p:nvPicPr>
          <p:cNvPr id="25" name="Picture 24">
            <a:extLst>
              <a:ext uri="{FF2B5EF4-FFF2-40B4-BE49-F238E27FC236}">
                <a16:creationId xmlns:a16="http://schemas.microsoft.com/office/drawing/2014/main" id="{B523C200-95DF-62B7-C79B-434BA2BDC4CF}"/>
              </a:ext>
            </a:extLst>
          </p:cNvPr>
          <p:cNvPicPr>
            <a:picLocks noChangeAspect="1"/>
          </p:cNvPicPr>
          <p:nvPr/>
        </p:nvPicPr>
        <p:blipFill>
          <a:blip r:embed="rId7"/>
          <a:stretch>
            <a:fillRect/>
          </a:stretch>
        </p:blipFill>
        <p:spPr>
          <a:xfrm>
            <a:off x="7936720" y="4435266"/>
            <a:ext cx="3509204" cy="2295444"/>
          </a:xfrm>
          <a:prstGeom prst="rect">
            <a:avLst/>
          </a:prstGeom>
          <a:effectLst>
            <a:outerShdw blurRad="50800" dist="76200" dir="2700000" algn="tl" rotWithShape="0">
              <a:prstClr val="black">
                <a:alpha val="40000"/>
              </a:prstClr>
            </a:outerShdw>
          </a:effectLst>
        </p:spPr>
      </p:pic>
      <p:sp>
        <p:nvSpPr>
          <p:cNvPr id="23" name="Oval 22">
            <a:extLst>
              <a:ext uri="{FF2B5EF4-FFF2-40B4-BE49-F238E27FC236}">
                <a16:creationId xmlns:a16="http://schemas.microsoft.com/office/drawing/2014/main" id="{55D695CC-9BDF-D4E5-9C9A-779367EED5C9}"/>
              </a:ext>
            </a:extLst>
          </p:cNvPr>
          <p:cNvSpPr/>
          <p:nvPr/>
        </p:nvSpPr>
        <p:spPr>
          <a:xfrm>
            <a:off x="8902906" y="5216168"/>
            <a:ext cx="2006600" cy="73032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Open Survey</a:t>
            </a:r>
          </a:p>
        </p:txBody>
      </p:sp>
    </p:spTree>
    <p:extLst>
      <p:ext uri="{BB962C8B-B14F-4D97-AF65-F5344CB8AC3E}">
        <p14:creationId xmlns:p14="http://schemas.microsoft.com/office/powerpoint/2010/main" val="643918912"/>
      </p:ext>
    </p:extLst>
  </p:cSld>
  <p:clrMapOvr>
    <a:masterClrMapping/>
  </p:clrMapOvr>
  <mc:AlternateContent xmlns:mc="http://schemas.openxmlformats.org/markup-compatibility/2006" xmlns:p14="http://schemas.microsoft.com/office/powerpoint/2010/main">
    <mc:Choice Requires="p14">
      <p:transition spd="slow" p14:dur="2000" advTm="34008"/>
    </mc:Choice>
    <mc:Fallback xmlns="">
      <p:transition spd="slow" advTm="3400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7588ED3-2816-3165-AB87-2A730364E709}"/>
              </a:ext>
            </a:extLst>
          </p:cNvPr>
          <p:cNvPicPr>
            <a:picLocks noChangeAspect="1"/>
          </p:cNvPicPr>
          <p:nvPr/>
        </p:nvPicPr>
        <p:blipFill rotWithShape="1">
          <a:blip r:embed="rId3"/>
          <a:srcRect l="3440" t="-3420" r="30922" b="3420"/>
          <a:stretch/>
        </p:blipFill>
        <p:spPr>
          <a:xfrm>
            <a:off x="0" y="-94962"/>
            <a:ext cx="12192000" cy="6892746"/>
          </a:xfrm>
          <a:prstGeom prst="rect">
            <a:avLst/>
          </a:prstGeom>
          <a:effectLst>
            <a:softEdge rad="177800"/>
          </a:effectLst>
        </p:spPr>
      </p:pic>
      <p:sp>
        <p:nvSpPr>
          <p:cNvPr id="4" name="Rectangle 3">
            <a:extLst>
              <a:ext uri="{FF2B5EF4-FFF2-40B4-BE49-F238E27FC236}">
                <a16:creationId xmlns:a16="http://schemas.microsoft.com/office/drawing/2014/main" id="{7DCB0A65-EE4B-4072-AD58-7A6C1CE4B0FA}"/>
              </a:ext>
            </a:extLst>
          </p:cNvPr>
          <p:cNvSpPr/>
          <p:nvPr/>
        </p:nvSpPr>
        <p:spPr>
          <a:xfrm>
            <a:off x="0" y="0"/>
            <a:ext cx="12192000" cy="6858000"/>
          </a:xfrm>
          <a:prstGeom prst="rect">
            <a:avLst/>
          </a:prstGeom>
          <a:solidFill>
            <a:srgbClr val="304B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DB64EC6B-74B8-4BD2-92B5-EECD49E5D0F7}"/>
              </a:ext>
            </a:extLst>
          </p:cNvPr>
          <p:cNvSpPr txBox="1">
            <a:spLocks/>
          </p:cNvSpPr>
          <p:nvPr/>
        </p:nvSpPr>
        <p:spPr>
          <a:xfrm>
            <a:off x="97028" y="212215"/>
            <a:ext cx="8624047" cy="158995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rPr>
              <a:t>Reaching the Community</a:t>
            </a:r>
          </a:p>
        </p:txBody>
      </p:sp>
      <p:sp>
        <p:nvSpPr>
          <p:cNvPr id="5" name="TextBox 4">
            <a:extLst>
              <a:ext uri="{FF2B5EF4-FFF2-40B4-BE49-F238E27FC236}">
                <a16:creationId xmlns:a16="http://schemas.microsoft.com/office/drawing/2014/main" id="{471CC0CF-2A0D-8C03-D7D8-8DFE8FB4D4CB}"/>
              </a:ext>
            </a:extLst>
          </p:cNvPr>
          <p:cNvSpPr txBox="1"/>
          <p:nvPr/>
        </p:nvSpPr>
        <p:spPr>
          <a:xfrm>
            <a:off x="97028" y="1462829"/>
            <a:ext cx="9138413" cy="6186309"/>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rPr>
              <a:t>Strong public response via; </a:t>
            </a:r>
          </a:p>
          <a:p>
            <a:endParaRPr lang="en-US" dirty="0">
              <a:solidFill>
                <a:schemeClr val="bg1"/>
              </a:solidFill>
            </a:endParaRPr>
          </a:p>
          <a:p>
            <a:r>
              <a:rPr lang="en-US" dirty="0">
                <a:solidFill>
                  <a:schemeClr val="bg1"/>
                </a:solidFill>
              </a:rPr>
              <a:t>3 public meetings were held on January 15</a:t>
            </a:r>
            <a:r>
              <a:rPr lang="en-US" baseline="30000" dirty="0">
                <a:solidFill>
                  <a:schemeClr val="bg1"/>
                </a:solidFill>
              </a:rPr>
              <a:t>th</a:t>
            </a:r>
            <a:r>
              <a:rPr lang="en-US" dirty="0">
                <a:solidFill>
                  <a:schemeClr val="bg1"/>
                </a:solidFill>
              </a:rPr>
              <a:t> from 12 pm to 2:30 pm (Library)</a:t>
            </a:r>
          </a:p>
          <a:p>
            <a:r>
              <a:rPr lang="en-US" dirty="0">
                <a:solidFill>
                  <a:schemeClr val="bg1"/>
                </a:solidFill>
              </a:rPr>
              <a:t>			      January 15</a:t>
            </a:r>
            <a:r>
              <a:rPr lang="en-US" baseline="30000" dirty="0">
                <a:solidFill>
                  <a:schemeClr val="bg1"/>
                </a:solidFill>
              </a:rPr>
              <a:t>th</a:t>
            </a:r>
            <a:r>
              <a:rPr lang="en-US" dirty="0">
                <a:solidFill>
                  <a:schemeClr val="bg1"/>
                </a:solidFill>
              </a:rPr>
              <a:t> from 4 pm to 6:30 pm (Library)</a:t>
            </a:r>
          </a:p>
          <a:p>
            <a:r>
              <a:rPr lang="en-US" dirty="0">
                <a:solidFill>
                  <a:schemeClr val="bg1"/>
                </a:solidFill>
              </a:rPr>
              <a:t>			      January 19</a:t>
            </a:r>
            <a:r>
              <a:rPr lang="en-US" baseline="30000" dirty="0">
                <a:solidFill>
                  <a:schemeClr val="bg1"/>
                </a:solidFill>
              </a:rPr>
              <a:t>th</a:t>
            </a:r>
            <a:r>
              <a:rPr lang="en-US" dirty="0">
                <a:solidFill>
                  <a:schemeClr val="bg1"/>
                </a:solidFill>
              </a:rPr>
              <a:t> from 9 am to 12 pm (Big Red’s Café)</a:t>
            </a:r>
          </a:p>
          <a:p>
            <a:r>
              <a:rPr lang="en-US" dirty="0">
                <a:solidFill>
                  <a:schemeClr val="bg1"/>
                </a:solidFill>
              </a:rPr>
              <a:t>			      </a:t>
            </a:r>
            <a:r>
              <a:rPr lang="en-US" i="1" dirty="0">
                <a:solidFill>
                  <a:schemeClr val="bg1"/>
                </a:solidFill>
              </a:rPr>
              <a:t>City staff hosted an additional community drop-in meeting </a:t>
            </a:r>
          </a:p>
          <a:p>
            <a:r>
              <a:rPr lang="en-US" i="1" dirty="0">
                <a:solidFill>
                  <a:schemeClr val="bg1"/>
                </a:solidFill>
              </a:rPr>
              <a:t>			      at the Imperial Mercantile 3-6 pm 2.9.24</a:t>
            </a:r>
          </a:p>
          <a:p>
            <a:endParaRPr lang="en-US" dirty="0">
              <a:solidFill>
                <a:schemeClr val="bg1"/>
              </a:solidFill>
            </a:endParaRPr>
          </a:p>
          <a:p>
            <a:r>
              <a:rPr lang="en-US" dirty="0">
                <a:solidFill>
                  <a:srgbClr val="FFC000"/>
                </a:solidFill>
                <a:effectLst>
                  <a:outerShdw blurRad="38100" dist="38100" dir="2700000" algn="tl">
                    <a:srgbClr val="000000">
                      <a:alpha val="43137"/>
                    </a:srgbClr>
                  </a:outerShdw>
                </a:effectLst>
              </a:rPr>
              <a:t>Approximately 110 participants joined a public input event.</a:t>
            </a:r>
          </a:p>
          <a:p>
            <a:r>
              <a:rPr lang="en-US" b="1" dirty="0">
                <a:solidFill>
                  <a:schemeClr val="bg1"/>
                </a:solidFill>
                <a:effectLst>
                  <a:outerShdw blurRad="38100" dist="38100" dir="2700000" algn="tl">
                    <a:srgbClr val="000000">
                      <a:alpha val="43137"/>
                    </a:srgbClr>
                  </a:outerShdw>
                </a:effectLst>
              </a:rPr>
              <a:t> </a:t>
            </a:r>
          </a:p>
          <a:p>
            <a:r>
              <a:rPr lang="en-US" dirty="0">
                <a:solidFill>
                  <a:schemeClr val="bg1"/>
                </a:solidFill>
              </a:rPr>
              <a:t>Five Focus Group Meetings Feb. 21</a:t>
            </a:r>
            <a:r>
              <a:rPr lang="en-US" baseline="30000" dirty="0">
                <a:solidFill>
                  <a:schemeClr val="bg1"/>
                </a:solidFill>
              </a:rPr>
              <a:t>st  </a:t>
            </a:r>
            <a:r>
              <a:rPr lang="en-US" dirty="0">
                <a:solidFill>
                  <a:schemeClr val="bg1"/>
                </a:solidFill>
              </a:rPr>
              <a:t>&amp; Feb. 22nd</a:t>
            </a:r>
          </a:p>
          <a:p>
            <a:r>
              <a:rPr lang="en-US" dirty="0">
                <a:solidFill>
                  <a:schemeClr val="bg1"/>
                </a:solidFill>
              </a:rPr>
              <a:t>	</a:t>
            </a:r>
            <a:r>
              <a:rPr lang="en-US" i="1" dirty="0">
                <a:solidFill>
                  <a:schemeClr val="bg1"/>
                </a:solidFill>
              </a:rPr>
              <a:t>Citizens Group  9-10 am</a:t>
            </a:r>
          </a:p>
          <a:p>
            <a:r>
              <a:rPr lang="en-US" i="1" dirty="0">
                <a:solidFill>
                  <a:schemeClr val="bg1"/>
                </a:solidFill>
              </a:rPr>
              <a:t>	Trails 10:30-11:30 am</a:t>
            </a:r>
          </a:p>
          <a:p>
            <a:r>
              <a:rPr lang="en-US" i="1" dirty="0">
                <a:solidFill>
                  <a:schemeClr val="bg1"/>
                </a:solidFill>
              </a:rPr>
              <a:t>	Parks/Recreation 1-2 pm</a:t>
            </a:r>
          </a:p>
          <a:p>
            <a:r>
              <a:rPr lang="en-US" i="1" dirty="0">
                <a:solidFill>
                  <a:schemeClr val="bg1"/>
                </a:solidFill>
              </a:rPr>
              <a:t>	Moss Lake Commission 2:30-3:30 pm (no participants)</a:t>
            </a:r>
          </a:p>
          <a:p>
            <a:r>
              <a:rPr lang="en-US" i="1" dirty="0">
                <a:solidFill>
                  <a:schemeClr val="bg1"/>
                </a:solidFill>
              </a:rPr>
              <a:t>	Non-profits/Athletic Groups 4-5 pm</a:t>
            </a:r>
          </a:p>
          <a:p>
            <a:r>
              <a:rPr lang="en-US" i="1" dirty="0">
                <a:solidFill>
                  <a:schemeClr val="bg1"/>
                </a:solidFill>
              </a:rPr>
              <a:t>	Inter-Government (2.22) 4-5 pm</a:t>
            </a:r>
            <a:endParaRPr lang="en-US" dirty="0">
              <a:solidFill>
                <a:schemeClr val="bg1"/>
              </a:solidFill>
            </a:endParaRPr>
          </a:p>
          <a:p>
            <a:r>
              <a:rPr lang="en-US" dirty="0">
                <a:solidFill>
                  <a:schemeClr val="bg1"/>
                </a:solidFill>
              </a:rPr>
              <a:t>(Individual Interviews – w/Rick Duncan &amp; Jim Palenick) </a:t>
            </a:r>
          </a:p>
          <a:p>
            <a:endParaRPr lang="en-US" dirty="0">
              <a:solidFill>
                <a:schemeClr val="bg1"/>
              </a:solidFill>
            </a:endParaRPr>
          </a:p>
          <a:p>
            <a:pPr marL="742950" lvl="1" indent="-285750">
              <a:buFont typeface="Arial" panose="020B0604020202020204" pitchFamily="34" charset="0"/>
              <a:buChar char="•"/>
            </a:pPr>
            <a:br>
              <a:rPr lang="en-US" dirty="0">
                <a:solidFill>
                  <a:schemeClr val="bg1"/>
                </a:solidFill>
              </a:rPr>
            </a:br>
            <a:endParaRPr lang="en-US" dirty="0"/>
          </a:p>
          <a:p>
            <a:endParaRPr lang="en-US" dirty="0"/>
          </a:p>
        </p:txBody>
      </p:sp>
      <p:pic>
        <p:nvPicPr>
          <p:cNvPr id="10" name="Picture 9">
            <a:extLst>
              <a:ext uri="{FF2B5EF4-FFF2-40B4-BE49-F238E27FC236}">
                <a16:creationId xmlns:a16="http://schemas.microsoft.com/office/drawing/2014/main" id="{52A4878C-4EC1-FA66-C6A7-A6DF6DC0A4B9}"/>
              </a:ext>
            </a:extLst>
          </p:cNvPr>
          <p:cNvPicPr>
            <a:picLocks noChangeAspect="1"/>
          </p:cNvPicPr>
          <p:nvPr/>
        </p:nvPicPr>
        <p:blipFill>
          <a:blip r:embed="rId4"/>
          <a:stretch>
            <a:fillRect/>
          </a:stretch>
        </p:blipFill>
        <p:spPr>
          <a:xfrm>
            <a:off x="9936401" y="3908612"/>
            <a:ext cx="2158571" cy="2814916"/>
          </a:xfrm>
          <a:prstGeom prst="rect">
            <a:avLst/>
          </a:prstGeom>
          <a:effectLst>
            <a:outerShdw blurRad="50800" dist="38100" dir="2700000" algn="tl" rotWithShape="0">
              <a:prstClr val="black">
                <a:alpha val="40000"/>
              </a:prstClr>
            </a:outerShdw>
          </a:effectLst>
        </p:spPr>
      </p:pic>
      <p:pic>
        <p:nvPicPr>
          <p:cNvPr id="7" name="Picture 6" descr="A qr code and a group of logos&#10;&#10;Description automatically generated">
            <a:extLst>
              <a:ext uri="{FF2B5EF4-FFF2-40B4-BE49-F238E27FC236}">
                <a16:creationId xmlns:a16="http://schemas.microsoft.com/office/drawing/2014/main" id="{00278C6F-CC64-BB78-3603-AD8DCA8954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0673" y="624394"/>
            <a:ext cx="3672626" cy="2258550"/>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B6827359-2A23-ADF6-226C-62D7CF0DB021}"/>
              </a:ext>
            </a:extLst>
          </p:cNvPr>
          <p:cNvPicPr>
            <a:picLocks noChangeAspect="1"/>
          </p:cNvPicPr>
          <p:nvPr/>
        </p:nvPicPr>
        <p:blipFill>
          <a:blip r:embed="rId6"/>
          <a:stretch>
            <a:fillRect/>
          </a:stretch>
        </p:blipFill>
        <p:spPr>
          <a:xfrm>
            <a:off x="7437692" y="3908612"/>
            <a:ext cx="2179515" cy="28149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02316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CB0A65-EE4B-4072-AD58-7A6C1CE4B0FA}"/>
              </a:ext>
            </a:extLst>
          </p:cNvPr>
          <p:cNvSpPr/>
          <p:nvPr/>
        </p:nvSpPr>
        <p:spPr>
          <a:xfrm>
            <a:off x="0" y="-233082"/>
            <a:ext cx="12192000" cy="7091081"/>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5BFDF44-DA62-7302-5321-0A354FB75FE1}"/>
              </a:ext>
            </a:extLst>
          </p:cNvPr>
          <p:cNvSpPr txBox="1"/>
          <p:nvPr/>
        </p:nvSpPr>
        <p:spPr>
          <a:xfrm>
            <a:off x="84194" y="1539984"/>
            <a:ext cx="5695941" cy="563231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Kings Mountain has a growing population and is planning to meet this growth-based demand.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2022 Population:  </a:t>
            </a:r>
            <a:r>
              <a:rPr lang="en-US" dirty="0">
                <a:solidFill>
                  <a:schemeClr val="accent4">
                    <a:lumMod val="40000"/>
                    <a:lumOff val="60000"/>
                  </a:schemeClr>
                </a:solidFill>
              </a:rPr>
              <a:t>11,492</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2034 Anticipated Population:  </a:t>
            </a:r>
            <a:r>
              <a:rPr lang="en-US" dirty="0">
                <a:solidFill>
                  <a:schemeClr val="accent6">
                    <a:lumMod val="20000"/>
                    <a:lumOff val="80000"/>
                  </a:schemeClr>
                </a:solidFill>
              </a:rPr>
              <a:t>16,694</a:t>
            </a:r>
            <a:r>
              <a:rPr lang="en-US" dirty="0">
                <a:solidFill>
                  <a:schemeClr val="bg1"/>
                </a:solidFill>
              </a:rPr>
              <a:t> (3.1% </a:t>
            </a:r>
            <a:r>
              <a:rPr lang="en-US" dirty="0" err="1">
                <a:solidFill>
                  <a:schemeClr val="bg1"/>
                </a:solidFill>
              </a:rPr>
              <a:t>AGR</a:t>
            </a:r>
            <a:r>
              <a:rPr lang="en-US" dirty="0">
                <a:solidFill>
                  <a:schemeClr val="bg1"/>
                </a:solidFill>
              </a:rPr>
              <a:t>)</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 statistically valid survey was mailed on Feb. 1</a:t>
            </a:r>
            <a:r>
              <a:rPr lang="en-US" baseline="30000" dirty="0">
                <a:solidFill>
                  <a:schemeClr val="bg1"/>
                </a:solidFill>
              </a:rPr>
              <a:t>st</a:t>
            </a:r>
          </a:p>
          <a:p>
            <a:pPr algn="l"/>
            <a:r>
              <a:rPr lang="en-US" dirty="0">
                <a:solidFill>
                  <a:schemeClr val="bg1"/>
                </a:solidFill>
              </a:rPr>
              <a:t>     305 surveys collected with a 95% level of confidence. </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Open to Everyone Survey:</a:t>
            </a:r>
          </a:p>
          <a:p>
            <a:r>
              <a:rPr lang="en-US" dirty="0">
                <a:solidFill>
                  <a:schemeClr val="bg1"/>
                </a:solidFill>
              </a:rPr>
              <a:t>     Participation was strong, with </a:t>
            </a:r>
            <a:r>
              <a:rPr lang="en-US" b="1" dirty="0">
                <a:solidFill>
                  <a:schemeClr val="bg1"/>
                </a:solidFill>
              </a:rPr>
              <a:t>354</a:t>
            </a:r>
            <a:r>
              <a:rPr lang="en-US" dirty="0">
                <a:solidFill>
                  <a:schemeClr val="bg1"/>
                </a:solidFill>
              </a:rPr>
              <a:t> respondents   </a:t>
            </a:r>
          </a:p>
          <a:p>
            <a:r>
              <a:rPr lang="en-US" dirty="0">
                <a:solidFill>
                  <a:schemeClr val="bg1"/>
                </a:solidFill>
              </a:rPr>
              <a:t>     representing over </a:t>
            </a:r>
            <a:r>
              <a:rPr lang="en-US" b="1" u="sng" dirty="0">
                <a:solidFill>
                  <a:srgbClr val="F8CBAC"/>
                </a:solidFill>
              </a:rPr>
              <a:t>761</a:t>
            </a:r>
            <a:r>
              <a:rPr lang="en-US" dirty="0">
                <a:solidFill>
                  <a:schemeClr val="bg1"/>
                </a:solidFill>
              </a:rPr>
              <a:t> individuals in the community. </a:t>
            </a:r>
            <a:br>
              <a:rPr lang="en-US" dirty="0">
                <a:solidFill>
                  <a:schemeClr val="bg1"/>
                </a:solidFill>
              </a:rPr>
            </a:br>
            <a:r>
              <a:rPr lang="en-US" dirty="0">
                <a:solidFill>
                  <a:schemeClr val="bg1"/>
                </a:solidFill>
              </a:rPr>
              <a:t>     (Appx. 6.6% of the total population)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 </a:t>
            </a:r>
          </a:p>
        </p:txBody>
      </p:sp>
      <p:pic>
        <p:nvPicPr>
          <p:cNvPr id="8" name="Picture 7">
            <a:extLst>
              <a:ext uri="{FF2B5EF4-FFF2-40B4-BE49-F238E27FC236}">
                <a16:creationId xmlns:a16="http://schemas.microsoft.com/office/drawing/2014/main" id="{FC6D5A20-569E-A63F-1605-2029818142EF}"/>
              </a:ext>
            </a:extLst>
          </p:cNvPr>
          <p:cNvPicPr>
            <a:picLocks noChangeAspect="1"/>
          </p:cNvPicPr>
          <p:nvPr/>
        </p:nvPicPr>
        <p:blipFill rotWithShape="1">
          <a:blip r:embed="rId3"/>
          <a:srcRect l="25515" t="14383"/>
          <a:stretch/>
        </p:blipFill>
        <p:spPr>
          <a:xfrm>
            <a:off x="5780136" y="977153"/>
            <a:ext cx="6491796" cy="5880846"/>
          </a:xfrm>
          <a:prstGeom prst="rect">
            <a:avLst/>
          </a:prstGeom>
        </p:spPr>
      </p:pic>
      <p:pic>
        <p:nvPicPr>
          <p:cNvPr id="1026" name="Chart 6">
            <a:extLst>
              <a:ext uri="{FF2B5EF4-FFF2-40B4-BE49-F238E27FC236}">
                <a16:creationId xmlns:a16="http://schemas.microsoft.com/office/drawing/2014/main" id="{AE581618-1EB3-A4D8-D86E-FAE982EEC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8732" y="1094745"/>
            <a:ext cx="65532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DB64EC6B-74B8-4BD2-92B5-EECD49E5D0F7}"/>
              </a:ext>
            </a:extLst>
          </p:cNvPr>
          <p:cNvSpPr txBox="1">
            <a:spLocks/>
          </p:cNvSpPr>
          <p:nvPr/>
        </p:nvSpPr>
        <p:spPr>
          <a:xfrm>
            <a:off x="168395" y="185582"/>
            <a:ext cx="8079134" cy="135440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rPr>
              <a:t>Reaching the Community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endParaRPr>
          </a:p>
        </p:txBody>
      </p:sp>
    </p:spTree>
    <p:extLst>
      <p:ext uri="{BB962C8B-B14F-4D97-AF65-F5344CB8AC3E}">
        <p14:creationId xmlns:p14="http://schemas.microsoft.com/office/powerpoint/2010/main" val="72331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2FE3D-628D-2EF7-26DE-6B0CC8A711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321548E-ECA8-2050-19F0-B0B28974F77E}"/>
              </a:ext>
            </a:extLst>
          </p:cNvPr>
          <p:cNvSpPr/>
          <p:nvPr/>
        </p:nvSpPr>
        <p:spPr>
          <a:xfrm>
            <a:off x="0" y="1382"/>
            <a:ext cx="12192000" cy="6892746"/>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269EE795-7BBA-A1A7-D466-136C987841F0}"/>
              </a:ext>
            </a:extLst>
          </p:cNvPr>
          <p:cNvSpPr txBox="1">
            <a:spLocks/>
          </p:cNvSpPr>
          <p:nvPr/>
        </p:nvSpPr>
        <p:spPr>
          <a:xfrm>
            <a:off x="4197598" y="126397"/>
            <a:ext cx="3269411" cy="158995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rPr>
              <a:t>Why two surveys? </a:t>
            </a:r>
          </a:p>
        </p:txBody>
      </p:sp>
      <p:sp>
        <p:nvSpPr>
          <p:cNvPr id="6" name="Title 1">
            <a:extLst>
              <a:ext uri="{FF2B5EF4-FFF2-40B4-BE49-F238E27FC236}">
                <a16:creationId xmlns:a16="http://schemas.microsoft.com/office/drawing/2014/main" id="{D4FCADE0-43A6-3078-BB63-A7936F16ADD8}"/>
              </a:ext>
            </a:extLst>
          </p:cNvPr>
          <p:cNvSpPr txBox="1">
            <a:spLocks/>
          </p:cNvSpPr>
          <p:nvPr/>
        </p:nvSpPr>
        <p:spPr>
          <a:xfrm>
            <a:off x="4197598" y="5361149"/>
            <a:ext cx="3172071" cy="16777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rPr>
              <a:t>To get the best of both worlds</a:t>
            </a:r>
          </a:p>
        </p:txBody>
      </p:sp>
      <p:sp>
        <p:nvSpPr>
          <p:cNvPr id="7" name="Rectangle: Rounded Corners 6">
            <a:extLst>
              <a:ext uri="{FF2B5EF4-FFF2-40B4-BE49-F238E27FC236}">
                <a16:creationId xmlns:a16="http://schemas.microsoft.com/office/drawing/2014/main" id="{20D03ED8-53CA-73E5-73B5-4A7FBD11F1B1}"/>
              </a:ext>
            </a:extLst>
          </p:cNvPr>
          <p:cNvSpPr/>
          <p:nvPr/>
        </p:nvSpPr>
        <p:spPr>
          <a:xfrm>
            <a:off x="499317" y="212215"/>
            <a:ext cx="3269411" cy="5326421"/>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effectLst>
                  <a:outerShdw blurRad="38100" dist="38100" dir="2700000" algn="tl">
                    <a:srgbClr val="000000">
                      <a:alpha val="43137"/>
                    </a:srgbClr>
                  </a:outerShdw>
                </a:effectLst>
              </a:rPr>
              <a:t>The benefits of</a:t>
            </a:r>
          </a:p>
          <a:p>
            <a:pPr algn="ctr"/>
            <a:r>
              <a:rPr lang="en-US" sz="2400" b="1" u="sng" dirty="0">
                <a:effectLst>
                  <a:outerShdw blurRad="38100" dist="38100" dir="2700000" algn="tl">
                    <a:srgbClr val="000000">
                      <a:alpha val="43137"/>
                    </a:srgbClr>
                  </a:outerShdw>
                </a:effectLst>
              </a:rPr>
              <a:t>Statistically Valid Surveys</a:t>
            </a:r>
          </a:p>
          <a:p>
            <a:pPr algn="ctr"/>
            <a:br>
              <a:rPr lang="en-US" dirty="0"/>
            </a:br>
            <a:r>
              <a:rPr lang="en-US" dirty="0"/>
              <a:t>Conducted using academic methods</a:t>
            </a:r>
          </a:p>
          <a:p>
            <a:pPr algn="ctr"/>
            <a:endParaRPr lang="en-US" dirty="0"/>
          </a:p>
          <a:p>
            <a:pPr algn="ctr"/>
            <a:r>
              <a:rPr lang="en-US" dirty="0"/>
              <a:t>Limited survey bias</a:t>
            </a:r>
          </a:p>
          <a:p>
            <a:pPr algn="ctr"/>
            <a:endParaRPr lang="en-US" dirty="0"/>
          </a:p>
          <a:p>
            <a:pPr algn="ctr"/>
            <a:r>
              <a:rPr lang="en-US" dirty="0"/>
              <a:t>Demographic representative</a:t>
            </a:r>
          </a:p>
          <a:p>
            <a:pPr algn="ctr"/>
            <a:endParaRPr lang="en-US" dirty="0"/>
          </a:p>
          <a:p>
            <a:pPr algn="ctr"/>
            <a:r>
              <a:rPr lang="en-US" b="1" u="sng" dirty="0">
                <a:solidFill>
                  <a:schemeClr val="tx1"/>
                </a:solidFill>
              </a:rPr>
              <a:t>Valid for getting grant funding</a:t>
            </a:r>
          </a:p>
          <a:p>
            <a:pPr algn="ctr"/>
            <a:endParaRPr lang="en-US" dirty="0"/>
          </a:p>
        </p:txBody>
      </p:sp>
      <p:sp>
        <p:nvSpPr>
          <p:cNvPr id="8" name="Rectangle: Rounded Corners 7">
            <a:extLst>
              <a:ext uri="{FF2B5EF4-FFF2-40B4-BE49-F238E27FC236}">
                <a16:creationId xmlns:a16="http://schemas.microsoft.com/office/drawing/2014/main" id="{1DA4A4F9-E474-9BBC-05FA-BE45C62CAED5}"/>
              </a:ext>
            </a:extLst>
          </p:cNvPr>
          <p:cNvSpPr/>
          <p:nvPr/>
        </p:nvSpPr>
        <p:spPr>
          <a:xfrm>
            <a:off x="8093015" y="112143"/>
            <a:ext cx="3269411" cy="549502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effectLst>
                  <a:outerShdw blurRad="38100" dist="38100" dir="2700000" algn="tl">
                    <a:srgbClr val="000000">
                      <a:alpha val="43137"/>
                    </a:srgbClr>
                  </a:outerShdw>
                </a:effectLst>
              </a:rPr>
              <a:t>The benefits of an</a:t>
            </a:r>
          </a:p>
          <a:p>
            <a:pPr algn="ctr"/>
            <a:r>
              <a:rPr lang="en-US" sz="2400" b="1" u="sng" dirty="0">
                <a:effectLst>
                  <a:outerShdw blurRad="38100" dist="38100" dir="2700000" algn="tl">
                    <a:srgbClr val="000000">
                      <a:alpha val="43137"/>
                    </a:srgbClr>
                  </a:outerShdw>
                </a:effectLst>
              </a:rPr>
              <a:t>Open Survey</a:t>
            </a:r>
          </a:p>
          <a:p>
            <a:pPr algn="ctr"/>
            <a:br>
              <a:rPr lang="en-US" dirty="0"/>
            </a:br>
            <a:r>
              <a:rPr lang="en-US" dirty="0"/>
              <a:t>Anyone can take it</a:t>
            </a:r>
          </a:p>
          <a:p>
            <a:pPr algn="ctr"/>
            <a:endParaRPr lang="en-US" dirty="0"/>
          </a:p>
          <a:p>
            <a:pPr algn="ctr"/>
            <a:r>
              <a:rPr lang="en-US" dirty="0"/>
              <a:t>Can collect visitor information</a:t>
            </a:r>
          </a:p>
          <a:p>
            <a:pPr algn="ctr"/>
            <a:endParaRPr lang="en-US" dirty="0"/>
          </a:p>
          <a:p>
            <a:pPr algn="ctr"/>
            <a:r>
              <a:rPr lang="en-US" dirty="0"/>
              <a:t>Can understand geographic variations </a:t>
            </a:r>
            <a:br>
              <a:rPr lang="en-US" dirty="0"/>
            </a:br>
            <a:endParaRPr lang="en-US" dirty="0"/>
          </a:p>
          <a:p>
            <a:pPr algn="ctr"/>
            <a:r>
              <a:rPr lang="en-US" b="1" u="sng" dirty="0">
                <a:solidFill>
                  <a:schemeClr val="tx1"/>
                </a:solidFill>
              </a:rPr>
              <a:t>Valid for getting grant funding </a:t>
            </a:r>
            <a:br>
              <a:rPr lang="en-US" b="1" u="sng" dirty="0">
                <a:solidFill>
                  <a:schemeClr val="tx1"/>
                </a:solidFill>
              </a:rPr>
            </a:br>
            <a:r>
              <a:rPr lang="en-US" sz="1400" dirty="0">
                <a:solidFill>
                  <a:schemeClr val="tx1"/>
                </a:solidFill>
              </a:rPr>
              <a:t>(with a high enough response rate…</a:t>
            </a:r>
            <a:r>
              <a:rPr lang="en-US" sz="1400" b="1" u="sng" dirty="0">
                <a:solidFill>
                  <a:schemeClr val="tx1"/>
                </a:solidFill>
              </a:rPr>
              <a:t>which you have</a:t>
            </a:r>
            <a:r>
              <a:rPr lang="en-US" sz="1400" dirty="0">
                <a:solidFill>
                  <a:schemeClr val="tx1"/>
                </a:solidFill>
              </a:rPr>
              <a:t>)</a:t>
            </a:r>
          </a:p>
          <a:p>
            <a:pPr algn="ctr"/>
            <a:endParaRPr lang="en-US" dirty="0"/>
          </a:p>
        </p:txBody>
      </p:sp>
      <p:sp>
        <p:nvSpPr>
          <p:cNvPr id="9" name="Arrow: Left-Right 8">
            <a:extLst>
              <a:ext uri="{FF2B5EF4-FFF2-40B4-BE49-F238E27FC236}">
                <a16:creationId xmlns:a16="http://schemas.microsoft.com/office/drawing/2014/main" id="{A86DACF8-A8EC-CF1F-28BF-C2BEBC1E76CD}"/>
              </a:ext>
            </a:extLst>
          </p:cNvPr>
          <p:cNvSpPr/>
          <p:nvPr/>
        </p:nvSpPr>
        <p:spPr>
          <a:xfrm>
            <a:off x="3209026" y="3885993"/>
            <a:ext cx="5417389" cy="1078302"/>
          </a:xfrm>
          <a:prstGeom prst="leftRightArrow">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Both can work for grant funding</a:t>
            </a:r>
          </a:p>
        </p:txBody>
      </p:sp>
      <p:sp>
        <p:nvSpPr>
          <p:cNvPr id="10" name="Rectangle: Rounded Corners 9">
            <a:extLst>
              <a:ext uri="{FF2B5EF4-FFF2-40B4-BE49-F238E27FC236}">
                <a16:creationId xmlns:a16="http://schemas.microsoft.com/office/drawing/2014/main" id="{233E1A3D-D886-44D2-F322-BB9D9C933C48}"/>
              </a:ext>
            </a:extLst>
          </p:cNvPr>
          <p:cNvSpPr/>
          <p:nvPr/>
        </p:nvSpPr>
        <p:spPr>
          <a:xfrm>
            <a:off x="759125" y="5080958"/>
            <a:ext cx="2812211" cy="1652643"/>
          </a:xfrm>
          <a:prstGeom prst="roundRect">
            <a:avLst/>
          </a:prstGeom>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t>The drawback</a:t>
            </a:r>
            <a:br>
              <a:rPr lang="en-US" dirty="0"/>
            </a:br>
            <a:r>
              <a:rPr lang="en-US" dirty="0"/>
              <a:t>Only about 300 people get to take the survey </a:t>
            </a:r>
            <a:br>
              <a:rPr lang="en-US" sz="1400" dirty="0"/>
            </a:br>
            <a:br>
              <a:rPr lang="en-US" sz="1400" dirty="0"/>
            </a:br>
            <a:r>
              <a:rPr lang="en-US" dirty="0"/>
              <a:t>Cost</a:t>
            </a:r>
          </a:p>
        </p:txBody>
      </p:sp>
      <p:sp>
        <p:nvSpPr>
          <p:cNvPr id="11" name="Rectangle: Rounded Corners 10">
            <a:extLst>
              <a:ext uri="{FF2B5EF4-FFF2-40B4-BE49-F238E27FC236}">
                <a16:creationId xmlns:a16="http://schemas.microsoft.com/office/drawing/2014/main" id="{605DC38B-3F28-1A7C-92CB-61F88D71AFC9}"/>
              </a:ext>
            </a:extLst>
          </p:cNvPr>
          <p:cNvSpPr/>
          <p:nvPr/>
        </p:nvSpPr>
        <p:spPr>
          <a:xfrm>
            <a:off x="8234291" y="5114573"/>
            <a:ext cx="2812211" cy="1652643"/>
          </a:xfrm>
          <a:prstGeom prst="roundRect">
            <a:avLst/>
          </a:prstGeom>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br>
              <a:rPr lang="en-US" dirty="0"/>
            </a:br>
            <a:r>
              <a:rPr lang="en-US" b="1" dirty="0"/>
              <a:t>The drawback</a:t>
            </a:r>
          </a:p>
          <a:p>
            <a:pPr algn="ctr"/>
            <a:endParaRPr lang="en-US" sz="800" b="1" dirty="0"/>
          </a:p>
          <a:p>
            <a:pPr algn="ctr"/>
            <a:endParaRPr lang="en-US" sz="800" b="1" dirty="0"/>
          </a:p>
          <a:p>
            <a:pPr algn="ctr"/>
            <a:br>
              <a:rPr lang="en-US" dirty="0"/>
            </a:br>
            <a:r>
              <a:rPr lang="en-US" dirty="0"/>
              <a:t>(Risk of sampling bias)</a:t>
            </a:r>
            <a:br>
              <a:rPr lang="en-US" dirty="0"/>
            </a:br>
            <a:endParaRPr lang="en-US" sz="1400" dirty="0"/>
          </a:p>
        </p:txBody>
      </p:sp>
      <p:sp>
        <p:nvSpPr>
          <p:cNvPr id="13" name="Arrow: Pentagon 12">
            <a:extLst>
              <a:ext uri="{FF2B5EF4-FFF2-40B4-BE49-F238E27FC236}">
                <a16:creationId xmlns:a16="http://schemas.microsoft.com/office/drawing/2014/main" id="{743702AD-44D9-6474-4179-865CF7CF09DE}"/>
              </a:ext>
            </a:extLst>
          </p:cNvPr>
          <p:cNvSpPr/>
          <p:nvPr/>
        </p:nvSpPr>
        <p:spPr>
          <a:xfrm>
            <a:off x="3571337" y="1250830"/>
            <a:ext cx="1949570" cy="2060822"/>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Pentagon 14">
            <a:extLst>
              <a:ext uri="{FF2B5EF4-FFF2-40B4-BE49-F238E27FC236}">
                <a16:creationId xmlns:a16="http://schemas.microsoft.com/office/drawing/2014/main" id="{74EE6BFB-0992-33ED-839A-6CA214020962}"/>
              </a:ext>
            </a:extLst>
          </p:cNvPr>
          <p:cNvSpPr/>
          <p:nvPr/>
        </p:nvSpPr>
        <p:spPr>
          <a:xfrm rot="10800000">
            <a:off x="6357666" y="1246271"/>
            <a:ext cx="1880559" cy="2060822"/>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E04B2BE-4C70-9C2C-E396-C558E01407A4}"/>
              </a:ext>
            </a:extLst>
          </p:cNvPr>
          <p:cNvSpPr/>
          <p:nvPr/>
        </p:nvSpPr>
        <p:spPr>
          <a:xfrm>
            <a:off x="5093897" y="1738378"/>
            <a:ext cx="1647646" cy="100959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YOU PINPOINT NEED</a:t>
            </a:r>
          </a:p>
        </p:txBody>
      </p:sp>
      <p:sp>
        <p:nvSpPr>
          <p:cNvPr id="17" name="TextBox 16">
            <a:extLst>
              <a:ext uri="{FF2B5EF4-FFF2-40B4-BE49-F238E27FC236}">
                <a16:creationId xmlns:a16="http://schemas.microsoft.com/office/drawing/2014/main" id="{CAF33B1D-3B8C-46B9-3BB8-3B3992E8D915}"/>
              </a:ext>
            </a:extLst>
          </p:cNvPr>
          <p:cNvSpPr txBox="1"/>
          <p:nvPr/>
        </p:nvSpPr>
        <p:spPr>
          <a:xfrm>
            <a:off x="3795623" y="1833012"/>
            <a:ext cx="1323307" cy="923330"/>
          </a:xfrm>
          <a:prstGeom prst="rect">
            <a:avLst/>
          </a:prstGeom>
          <a:noFill/>
        </p:spPr>
        <p:txBody>
          <a:bodyPr wrap="square" rtlCol="0">
            <a:spAutoFit/>
          </a:bodyPr>
          <a:lstStyle/>
          <a:p>
            <a:pPr algn="ctr"/>
            <a:r>
              <a:rPr lang="en-US" dirty="0">
                <a:solidFill>
                  <a:schemeClr val="accent4">
                    <a:lumMod val="20000"/>
                    <a:lumOff val="80000"/>
                  </a:schemeClr>
                </a:solidFill>
              </a:rPr>
              <a:t>Refined </a:t>
            </a:r>
            <a:br>
              <a:rPr lang="en-US" dirty="0">
                <a:solidFill>
                  <a:schemeClr val="accent4">
                    <a:lumMod val="20000"/>
                    <a:lumOff val="80000"/>
                  </a:schemeClr>
                </a:solidFill>
              </a:rPr>
            </a:br>
            <a:r>
              <a:rPr lang="en-US" dirty="0">
                <a:solidFill>
                  <a:schemeClr val="accent4">
                    <a:lumMod val="20000"/>
                    <a:lumOff val="80000"/>
                  </a:schemeClr>
                </a:solidFill>
              </a:rPr>
              <a:t>&amp; </a:t>
            </a:r>
          </a:p>
          <a:p>
            <a:pPr algn="ctr"/>
            <a:r>
              <a:rPr lang="en-US" dirty="0">
                <a:solidFill>
                  <a:schemeClr val="accent4">
                    <a:lumMod val="20000"/>
                    <a:lumOff val="80000"/>
                  </a:schemeClr>
                </a:solidFill>
              </a:rPr>
              <a:t>Concise</a:t>
            </a:r>
          </a:p>
        </p:txBody>
      </p:sp>
      <p:sp>
        <p:nvSpPr>
          <p:cNvPr id="18" name="TextBox 17">
            <a:extLst>
              <a:ext uri="{FF2B5EF4-FFF2-40B4-BE49-F238E27FC236}">
                <a16:creationId xmlns:a16="http://schemas.microsoft.com/office/drawing/2014/main" id="{75AA26E3-07D8-FEC5-BCB6-9C9902128839}"/>
              </a:ext>
            </a:extLst>
          </p:cNvPr>
          <p:cNvSpPr txBox="1"/>
          <p:nvPr/>
        </p:nvSpPr>
        <p:spPr>
          <a:xfrm>
            <a:off x="6908067" y="1752497"/>
            <a:ext cx="1323307" cy="923330"/>
          </a:xfrm>
          <a:prstGeom prst="rect">
            <a:avLst/>
          </a:prstGeom>
          <a:noFill/>
        </p:spPr>
        <p:txBody>
          <a:bodyPr wrap="square" rtlCol="0">
            <a:spAutoFit/>
          </a:bodyPr>
          <a:lstStyle/>
          <a:p>
            <a:pPr algn="ctr"/>
            <a:r>
              <a:rPr lang="en-US" dirty="0">
                <a:solidFill>
                  <a:schemeClr val="accent4">
                    <a:lumMod val="20000"/>
                    <a:lumOff val="80000"/>
                  </a:schemeClr>
                </a:solidFill>
              </a:rPr>
              <a:t>Robust </a:t>
            </a:r>
          </a:p>
          <a:p>
            <a:pPr algn="ctr"/>
            <a:r>
              <a:rPr lang="en-US" dirty="0">
                <a:solidFill>
                  <a:schemeClr val="accent4">
                    <a:lumMod val="20000"/>
                    <a:lumOff val="80000"/>
                  </a:schemeClr>
                </a:solidFill>
              </a:rPr>
              <a:t>&amp; </a:t>
            </a:r>
            <a:br>
              <a:rPr lang="en-US" dirty="0">
                <a:solidFill>
                  <a:schemeClr val="accent4">
                    <a:lumMod val="20000"/>
                    <a:lumOff val="80000"/>
                  </a:schemeClr>
                </a:solidFill>
              </a:rPr>
            </a:br>
            <a:r>
              <a:rPr lang="en-US" dirty="0">
                <a:solidFill>
                  <a:schemeClr val="accent4">
                    <a:lumMod val="20000"/>
                    <a:lumOff val="80000"/>
                  </a:schemeClr>
                </a:solidFill>
              </a:rPr>
              <a:t>Descriptive</a:t>
            </a:r>
          </a:p>
        </p:txBody>
      </p:sp>
    </p:spTree>
    <p:extLst>
      <p:ext uri="{BB962C8B-B14F-4D97-AF65-F5344CB8AC3E}">
        <p14:creationId xmlns:p14="http://schemas.microsoft.com/office/powerpoint/2010/main" val="607777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2FE3D-628D-2EF7-26DE-6B0CC8A711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321548E-ECA8-2050-19F0-B0B28974F77E}"/>
              </a:ext>
            </a:extLst>
          </p:cNvPr>
          <p:cNvSpPr/>
          <p:nvPr/>
        </p:nvSpPr>
        <p:spPr>
          <a:xfrm>
            <a:off x="0" y="0"/>
            <a:ext cx="12192000" cy="6892746"/>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4E50476-8616-16E5-88A5-04662C27E8EC}"/>
              </a:ext>
            </a:extLst>
          </p:cNvPr>
          <p:cNvSpPr/>
          <p:nvPr/>
        </p:nvSpPr>
        <p:spPr>
          <a:xfrm>
            <a:off x="0" y="0"/>
            <a:ext cx="5392882" cy="6858000"/>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269EE795-7BBA-A1A7-D466-136C987841F0}"/>
              </a:ext>
            </a:extLst>
          </p:cNvPr>
          <p:cNvSpPr txBox="1">
            <a:spLocks/>
          </p:cNvSpPr>
          <p:nvPr/>
        </p:nvSpPr>
        <p:spPr>
          <a:xfrm>
            <a:off x="97028" y="212215"/>
            <a:ext cx="12031399" cy="158995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rPr>
              <a:t>Open to Everyone Surv</a:t>
            </a:r>
            <a:r>
              <a:rPr lang="en-US" sz="4000" dirty="0" err="1">
                <a:solidFill>
                  <a:prstClr val="white"/>
                </a:solidFill>
                <a:latin typeface="Arial Narrow" panose="020B0606020202030204" pitchFamily="34" charset="0"/>
              </a:rPr>
              <a:t>ey</a:t>
            </a:r>
            <a:r>
              <a:rPr lang="en-US" sz="4000" dirty="0">
                <a:solidFill>
                  <a:prstClr val="white"/>
                </a:solidFill>
                <a:latin typeface="Arial Narrow" panose="020B0606020202030204" pitchFamily="34" charset="0"/>
              </a:rPr>
              <a:t> </a:t>
            </a:r>
            <a:r>
              <a:rPr kumimoji="0" lang="en-US" sz="40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rPr>
              <a:t>Findings</a:t>
            </a:r>
          </a:p>
        </p:txBody>
      </p:sp>
      <p:sp>
        <p:nvSpPr>
          <p:cNvPr id="5" name="TextBox 4">
            <a:extLst>
              <a:ext uri="{FF2B5EF4-FFF2-40B4-BE49-F238E27FC236}">
                <a16:creationId xmlns:a16="http://schemas.microsoft.com/office/drawing/2014/main" id="{30C8CE92-0B57-E68F-04A0-43DD8861C4EB}"/>
              </a:ext>
            </a:extLst>
          </p:cNvPr>
          <p:cNvSpPr txBox="1"/>
          <p:nvPr/>
        </p:nvSpPr>
        <p:spPr>
          <a:xfrm>
            <a:off x="314330" y="1191683"/>
            <a:ext cx="3991957" cy="5324535"/>
          </a:xfrm>
          <a:prstGeom prst="rect">
            <a:avLst/>
          </a:prstGeom>
          <a:solidFill>
            <a:schemeClr val="bg1"/>
          </a:solidFill>
        </p:spPr>
        <p:txBody>
          <a:bodyPr wrap="square" rtlCol="0">
            <a:spAutoFit/>
          </a:bodyPr>
          <a:lstStyle/>
          <a:p>
            <a:pPr algn="ctr"/>
            <a:r>
              <a:rPr lang="en-US" sz="2000" u="sng" dirty="0">
                <a:solidFill>
                  <a:srgbClr val="3A5266"/>
                </a:solidFill>
              </a:rPr>
              <a:t>Top 15 Requested Facilities </a:t>
            </a:r>
            <a:br>
              <a:rPr lang="en-US" sz="2000" u="sng" dirty="0">
                <a:solidFill>
                  <a:srgbClr val="3A5266"/>
                </a:solidFill>
              </a:rPr>
            </a:br>
            <a:endParaRPr lang="en-US" sz="2000" u="sng" dirty="0">
              <a:solidFill>
                <a:srgbClr val="3A5266"/>
              </a:solidFill>
            </a:endParaRPr>
          </a:p>
          <a:p>
            <a:pPr marL="457200" indent="-457200">
              <a:buFont typeface="+mj-lt"/>
              <a:buAutoNum type="arabicPeriod"/>
            </a:pPr>
            <a:r>
              <a:rPr lang="en-US" sz="2000" dirty="0">
                <a:solidFill>
                  <a:srgbClr val="3A5266"/>
                </a:solidFill>
              </a:rPr>
              <a:t>Outdoor Playground </a:t>
            </a:r>
          </a:p>
          <a:p>
            <a:pPr marL="457200" indent="-457200">
              <a:buFont typeface="+mj-lt"/>
              <a:buAutoNum type="arabicPeriod"/>
            </a:pPr>
            <a:r>
              <a:rPr lang="en-US" sz="2000" dirty="0">
                <a:solidFill>
                  <a:srgbClr val="3A5266"/>
                </a:solidFill>
              </a:rPr>
              <a:t>Walking and Jogging Trails </a:t>
            </a:r>
          </a:p>
          <a:p>
            <a:pPr marL="457200" indent="-457200">
              <a:buFont typeface="+mj-lt"/>
              <a:buAutoNum type="arabicPeriod"/>
            </a:pPr>
            <a:r>
              <a:rPr lang="en-US" sz="2000" dirty="0">
                <a:solidFill>
                  <a:srgbClr val="3A5266"/>
                </a:solidFill>
              </a:rPr>
              <a:t>Open &amp; Natural Areas</a:t>
            </a:r>
          </a:p>
          <a:p>
            <a:pPr marL="457200" indent="-457200">
              <a:buFont typeface="+mj-lt"/>
              <a:buAutoNum type="arabicPeriod"/>
            </a:pPr>
            <a:r>
              <a:rPr lang="en-US" sz="2000" dirty="0">
                <a:solidFill>
                  <a:srgbClr val="3A5266"/>
                </a:solidFill>
              </a:rPr>
              <a:t>Hiking Trails </a:t>
            </a:r>
          </a:p>
          <a:p>
            <a:pPr marL="457200" indent="-457200">
              <a:buFont typeface="+mj-lt"/>
              <a:buAutoNum type="arabicPeriod"/>
            </a:pPr>
            <a:r>
              <a:rPr lang="en-US" sz="2000" dirty="0">
                <a:solidFill>
                  <a:srgbClr val="3A5266"/>
                </a:solidFill>
              </a:rPr>
              <a:t>Community Recreation Center </a:t>
            </a:r>
          </a:p>
          <a:p>
            <a:pPr marL="457200" indent="-457200">
              <a:buFont typeface="+mj-lt"/>
              <a:buAutoNum type="arabicPeriod"/>
            </a:pPr>
            <a:r>
              <a:rPr lang="en-US" sz="2000" dirty="0">
                <a:solidFill>
                  <a:srgbClr val="3A5266"/>
                </a:solidFill>
              </a:rPr>
              <a:t>Outdoor/Indoor Swimming Pool </a:t>
            </a:r>
          </a:p>
          <a:p>
            <a:pPr marL="457200" indent="-457200">
              <a:buFont typeface="+mj-lt"/>
              <a:buAutoNum type="arabicPeriod"/>
            </a:pPr>
            <a:r>
              <a:rPr lang="en-US" sz="2000" dirty="0">
                <a:solidFill>
                  <a:srgbClr val="3A5266"/>
                </a:solidFill>
              </a:rPr>
              <a:t>Splash Pad</a:t>
            </a:r>
          </a:p>
          <a:p>
            <a:pPr marL="457200" indent="-457200">
              <a:buFont typeface="+mj-lt"/>
              <a:buAutoNum type="arabicPeriod"/>
            </a:pPr>
            <a:r>
              <a:rPr lang="en-US" sz="2000" dirty="0">
                <a:solidFill>
                  <a:srgbClr val="3A5266"/>
                </a:solidFill>
              </a:rPr>
              <a:t>Picnic Areas </a:t>
            </a:r>
          </a:p>
          <a:p>
            <a:pPr marL="457200" indent="-457200">
              <a:buFont typeface="+mj-lt"/>
              <a:buAutoNum type="arabicPeriod"/>
            </a:pPr>
            <a:r>
              <a:rPr lang="en-US" sz="2000" dirty="0">
                <a:solidFill>
                  <a:srgbClr val="3A5266"/>
                </a:solidFill>
              </a:rPr>
              <a:t>Dog Park </a:t>
            </a:r>
          </a:p>
          <a:p>
            <a:pPr marL="457200" indent="-457200">
              <a:buFont typeface="+mj-lt"/>
              <a:buAutoNum type="arabicPeriod"/>
            </a:pPr>
            <a:r>
              <a:rPr lang="en-US" sz="2000" dirty="0">
                <a:solidFill>
                  <a:srgbClr val="3A5266"/>
                </a:solidFill>
              </a:rPr>
              <a:t>Multi-Sports Complex </a:t>
            </a:r>
          </a:p>
          <a:p>
            <a:pPr marL="457200" indent="-457200">
              <a:buFont typeface="+mj-lt"/>
              <a:buAutoNum type="arabicPeriod"/>
            </a:pPr>
            <a:r>
              <a:rPr lang="en-US" sz="2000" dirty="0">
                <a:solidFill>
                  <a:srgbClr val="3A5266"/>
                </a:solidFill>
              </a:rPr>
              <a:t>Performing Arts Center</a:t>
            </a:r>
          </a:p>
          <a:p>
            <a:pPr marL="457200" indent="-457200">
              <a:buFont typeface="+mj-lt"/>
              <a:buAutoNum type="arabicPeriod"/>
            </a:pPr>
            <a:r>
              <a:rPr lang="en-US" sz="2000" dirty="0">
                <a:solidFill>
                  <a:srgbClr val="3A5266"/>
                </a:solidFill>
              </a:rPr>
              <a:t>Outdoor Performance Areas</a:t>
            </a:r>
          </a:p>
          <a:p>
            <a:pPr marL="457200" indent="-457200">
              <a:buFont typeface="+mj-lt"/>
              <a:buAutoNum type="arabicPeriod"/>
            </a:pPr>
            <a:r>
              <a:rPr lang="en-US" sz="2000" dirty="0">
                <a:solidFill>
                  <a:srgbClr val="3A5266"/>
                </a:solidFill>
              </a:rPr>
              <a:t>Teen Center</a:t>
            </a:r>
          </a:p>
          <a:p>
            <a:pPr marL="457200" indent="-457200">
              <a:buFont typeface="+mj-lt"/>
              <a:buAutoNum type="arabicPeriod"/>
            </a:pPr>
            <a:r>
              <a:rPr lang="en-US" sz="2000" dirty="0">
                <a:solidFill>
                  <a:srgbClr val="3A5266"/>
                </a:solidFill>
              </a:rPr>
              <a:t>Outdoor Track</a:t>
            </a:r>
          </a:p>
          <a:p>
            <a:pPr marL="457200" indent="-457200">
              <a:buFont typeface="+mj-lt"/>
              <a:buAutoNum type="arabicPeriod"/>
            </a:pPr>
            <a:r>
              <a:rPr lang="en-US" sz="2000" dirty="0">
                <a:solidFill>
                  <a:srgbClr val="3A5266"/>
                </a:solidFill>
              </a:rPr>
              <a:t>Baseball/Softball Fields</a:t>
            </a:r>
            <a:endParaRPr lang="en-US" dirty="0">
              <a:solidFill>
                <a:srgbClr val="3A5266"/>
              </a:solidFill>
            </a:endParaRPr>
          </a:p>
        </p:txBody>
      </p:sp>
      <p:pic>
        <p:nvPicPr>
          <p:cNvPr id="12" name="Picture 11">
            <a:extLst>
              <a:ext uri="{FF2B5EF4-FFF2-40B4-BE49-F238E27FC236}">
                <a16:creationId xmlns:a16="http://schemas.microsoft.com/office/drawing/2014/main" id="{7C038863-1E42-2901-96FE-3B391088CA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32785" y="940818"/>
            <a:ext cx="5495642" cy="2267583"/>
          </a:xfrm>
          <a:prstGeom prst="rect">
            <a:avLst/>
          </a:prstGeom>
        </p:spPr>
      </p:pic>
      <p:pic>
        <p:nvPicPr>
          <p:cNvPr id="14" name="Picture 13">
            <a:extLst>
              <a:ext uri="{FF2B5EF4-FFF2-40B4-BE49-F238E27FC236}">
                <a16:creationId xmlns:a16="http://schemas.microsoft.com/office/drawing/2014/main" id="{CFD257A0-10EA-8F6C-280F-C3F1A10F6E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51891" y="3411627"/>
            <a:ext cx="6976536" cy="3383620"/>
          </a:xfrm>
          <a:prstGeom prst="rect">
            <a:avLst/>
          </a:prstGeom>
        </p:spPr>
      </p:pic>
    </p:spTree>
    <p:extLst>
      <p:ext uri="{BB962C8B-B14F-4D97-AF65-F5344CB8AC3E}">
        <p14:creationId xmlns:p14="http://schemas.microsoft.com/office/powerpoint/2010/main" val="3789358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448A8-F921-2FDD-439D-34F1BD47AA1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38399F4-43F8-35F1-BD4B-37AB7404CB8D}"/>
              </a:ext>
            </a:extLst>
          </p:cNvPr>
          <p:cNvSpPr/>
          <p:nvPr/>
        </p:nvSpPr>
        <p:spPr>
          <a:xfrm>
            <a:off x="0" y="0"/>
            <a:ext cx="12192000" cy="6892746"/>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A graph with green and orange squares&#10;&#10;Description automatically generated">
            <a:extLst>
              <a:ext uri="{FF2B5EF4-FFF2-40B4-BE49-F238E27FC236}">
                <a16:creationId xmlns:a16="http://schemas.microsoft.com/office/drawing/2014/main" id="{0FCE9CCB-0684-046B-167D-F863412B8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375" y="3987107"/>
            <a:ext cx="6171739" cy="2746460"/>
          </a:xfrm>
          <a:prstGeom prst="rect">
            <a:avLst/>
          </a:prstGeom>
        </p:spPr>
      </p:pic>
      <p:sp>
        <p:nvSpPr>
          <p:cNvPr id="5" name="Title 1">
            <a:extLst>
              <a:ext uri="{FF2B5EF4-FFF2-40B4-BE49-F238E27FC236}">
                <a16:creationId xmlns:a16="http://schemas.microsoft.com/office/drawing/2014/main" id="{AC94937D-AF4B-9280-83A7-1DC28849DFD7}"/>
              </a:ext>
            </a:extLst>
          </p:cNvPr>
          <p:cNvSpPr txBox="1">
            <a:spLocks/>
          </p:cNvSpPr>
          <p:nvPr/>
        </p:nvSpPr>
        <p:spPr>
          <a:xfrm>
            <a:off x="97028" y="212215"/>
            <a:ext cx="11933607" cy="158995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rPr>
              <a:t>What are the needs expressed by the survey participants?</a:t>
            </a:r>
          </a:p>
        </p:txBody>
      </p:sp>
      <p:pic>
        <p:nvPicPr>
          <p:cNvPr id="19" name="Picture 18" descr="A graph with numbers and a green and orange bar&#10;&#10;Description automatically generated">
            <a:extLst>
              <a:ext uri="{FF2B5EF4-FFF2-40B4-BE49-F238E27FC236}">
                <a16:creationId xmlns:a16="http://schemas.microsoft.com/office/drawing/2014/main" id="{5613E812-FCDC-4296-4AC4-BA5D26D8C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7348" y="851647"/>
            <a:ext cx="6153287" cy="2976281"/>
          </a:xfrm>
          <a:prstGeom prst="rect">
            <a:avLst/>
          </a:prstGeom>
        </p:spPr>
      </p:pic>
    </p:spTree>
    <p:extLst>
      <p:ext uri="{BB962C8B-B14F-4D97-AF65-F5344CB8AC3E}">
        <p14:creationId xmlns:p14="http://schemas.microsoft.com/office/powerpoint/2010/main" val="36221533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Brunswick County V1">
      <a:dk1>
        <a:srgbClr val="222222"/>
      </a:dk1>
      <a:lt1>
        <a:sysClr val="window" lastClr="FFFFFF"/>
      </a:lt1>
      <a:dk2>
        <a:srgbClr val="304B73"/>
      </a:dk2>
      <a:lt2>
        <a:srgbClr val="D8D8D8"/>
      </a:lt2>
      <a:accent1>
        <a:srgbClr val="0066CC"/>
      </a:accent1>
      <a:accent2>
        <a:srgbClr val="EACC62"/>
      </a:accent2>
      <a:accent3>
        <a:srgbClr val="2C5B6A"/>
      </a:accent3>
      <a:accent4>
        <a:srgbClr val="3BBFBF"/>
      </a:accent4>
      <a:accent5>
        <a:srgbClr val="F0A539"/>
      </a:accent5>
      <a:accent6>
        <a:srgbClr val="DF4C33"/>
      </a:accent6>
      <a:hlink>
        <a:srgbClr val="0066CC"/>
      </a:hlink>
      <a:folHlink>
        <a:srgbClr val="EACC62"/>
      </a:folHlink>
    </a:clrScheme>
    <a:fontScheme name="Brunswick County V1">
      <a:majorFont>
        <a:latin typeface="Bahnschrift SemiBold SemiConden"/>
        <a:ea typeface=""/>
        <a:cs typeface=""/>
      </a:majorFont>
      <a:minorFont>
        <a:latin typeface="Bahnschrif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23188392_Professional services pitch deck_SL_V1.potx" id="{A16A60D7-542B-43C6-BB27-7BA8168B4019}" vid="{8C6CFC53-4DED-4518-8264-5814B6A3711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16897</TotalTime>
  <Words>3458</Words>
  <Application>Microsoft Office PowerPoint</Application>
  <PresentationFormat>Widescreen</PresentationFormat>
  <Paragraphs>348</Paragraphs>
  <Slides>23</Slides>
  <Notes>22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Aptos</vt:lpstr>
      <vt:lpstr>Arial</vt:lpstr>
      <vt:lpstr>Arial Narrow</vt:lpstr>
      <vt:lpstr>Bahnschrift Light</vt:lpstr>
      <vt:lpstr>Bahnschrift Light SemiCondensed</vt:lpstr>
      <vt:lpstr>Bahnschrift SemiBold SemiConden</vt:lpstr>
      <vt:lpstr>Calibri</vt:lpstr>
      <vt:lpstr>Calibri Light</vt:lpstr>
      <vt:lpstr>Trebuchet MS</vt:lpstr>
      <vt:lpstr>Verdana</vt:lpstr>
      <vt:lpstr>Office Theme</vt:lpstr>
      <vt:lpstr>3_Office Theme</vt:lpstr>
      <vt:lpstr>City of Kings Mountain  Parks and Recreation Recreation and Parks Comprehensive Plan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Leveraging Parks Funding Streams  in North Carolina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Wendell Comprehensive Plan</dc:title>
  <dc:creator>M N</dc:creator>
  <cp:lastModifiedBy>Christina Martin</cp:lastModifiedBy>
  <cp:revision>392</cp:revision>
  <cp:lastPrinted>2024-07-11T15:12:28Z</cp:lastPrinted>
  <dcterms:created xsi:type="dcterms:W3CDTF">2020-04-09T18:35:18Z</dcterms:created>
  <dcterms:modified xsi:type="dcterms:W3CDTF">2024-07-12T12:37:18Z</dcterms:modified>
</cp:coreProperties>
</file>